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notesMasterIdLst>
    <p:notesMasterId r:id="rId33"/>
  </p:notesMasterIdLst>
  <p:handoutMasterIdLst>
    <p:handoutMasterId r:id="rId34"/>
  </p:handoutMasterIdLst>
  <p:sldIdLst>
    <p:sldId id="503" r:id="rId2"/>
    <p:sldId id="276" r:id="rId3"/>
    <p:sldId id="603" r:id="rId4"/>
    <p:sldId id="604" r:id="rId5"/>
    <p:sldId id="605" r:id="rId6"/>
    <p:sldId id="606" r:id="rId7"/>
    <p:sldId id="607" r:id="rId8"/>
    <p:sldId id="608" r:id="rId9"/>
    <p:sldId id="609" r:id="rId10"/>
    <p:sldId id="614" r:id="rId11"/>
    <p:sldId id="611" r:id="rId12"/>
    <p:sldId id="612" r:id="rId13"/>
    <p:sldId id="613" r:id="rId14"/>
    <p:sldId id="621" r:id="rId15"/>
    <p:sldId id="615" r:id="rId16"/>
    <p:sldId id="616" r:id="rId17"/>
    <p:sldId id="617" r:id="rId18"/>
    <p:sldId id="622" r:id="rId19"/>
    <p:sldId id="618" r:id="rId20"/>
    <p:sldId id="619" r:id="rId21"/>
    <p:sldId id="620" r:id="rId22"/>
    <p:sldId id="623" r:id="rId23"/>
    <p:sldId id="624" r:id="rId24"/>
    <p:sldId id="625" r:id="rId25"/>
    <p:sldId id="627" r:id="rId26"/>
    <p:sldId id="628" r:id="rId27"/>
    <p:sldId id="626" r:id="rId28"/>
    <p:sldId id="629" r:id="rId29"/>
    <p:sldId id="602" r:id="rId30"/>
    <p:sldId id="504" r:id="rId31"/>
    <p:sldId id="505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Въведение" id="{A0C7653D-1924-4F56-9E27-AA2B21F1DA92}">
          <p14:sldIdLst>
            <p14:sldId id="503"/>
            <p14:sldId id="276"/>
          </p14:sldIdLst>
        </p14:section>
        <p14:section name="Рисуване на изображение" id="{8481EA7C-4888-473A-B870-48E4BDAC0E91}">
          <p14:sldIdLst>
            <p14:sldId id="603"/>
            <p14:sldId id="604"/>
            <p14:sldId id="605"/>
            <p14:sldId id="606"/>
            <p14:sldId id="607"/>
            <p14:sldId id="608"/>
          </p14:sldIdLst>
        </p14:section>
        <p14:section name="Изчертаване на линии и геометрични фигури" id="{C53E0C70-4F6C-4B17-B044-ED7163C16860}">
          <p14:sldIdLst>
            <p14:sldId id="609"/>
            <p14:sldId id="614"/>
            <p14:sldId id="611"/>
            <p14:sldId id="612"/>
            <p14:sldId id="613"/>
            <p14:sldId id="621"/>
            <p14:sldId id="615"/>
            <p14:sldId id="616"/>
            <p14:sldId id="617"/>
            <p14:sldId id="622"/>
            <p14:sldId id="618"/>
            <p14:sldId id="619"/>
            <p14:sldId id="620"/>
            <p14:sldId id="623"/>
          </p14:sldIdLst>
        </p14:section>
        <p14:section name="Избор на изображение" id="{A8AB4C92-857F-44D3-A81C-CF2FEE55CEE9}">
          <p14:sldIdLst>
            <p14:sldId id="624"/>
            <p14:sldId id="625"/>
            <p14:sldId id="627"/>
            <p14:sldId id="628"/>
            <p14:sldId id="626"/>
            <p14:sldId id="629"/>
          </p14:sldIdLst>
        </p14:section>
        <p14:section name="Заключение" id="{E19D07F1-86E2-47E9-B2AB-7ADC4F89DC12}">
          <p14:sldIdLst>
            <p14:sldId id="602"/>
            <p14:sldId id="504"/>
            <p14:sldId id="50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8D2C1"/>
    <a:srgbClr val="EA9100"/>
    <a:srgbClr val="7FD3CB"/>
    <a:srgbClr val="FFFFFF"/>
    <a:srgbClr val="234465"/>
    <a:srgbClr val="ADB4C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802" autoAdjust="0"/>
    <p:restoredTop sz="96395" autoAdjust="0"/>
  </p:normalViewPr>
  <p:slideViewPr>
    <p:cSldViewPr showGuides="1">
      <p:cViewPr varScale="1">
        <p:scale>
          <a:sx n="115" d="100"/>
          <a:sy n="115" d="100"/>
        </p:scale>
        <p:origin x="324" y="108"/>
      </p:cViewPr>
      <p:guideLst>
        <p:guide orient="horz" pos="2184"/>
        <p:guide pos="3840"/>
      </p:guideLst>
    </p:cSldViewPr>
  </p:slideViewPr>
  <p:outlineViewPr>
    <p:cViewPr>
      <p:scale>
        <a:sx n="33" d="100"/>
        <a:sy n="33" d="100"/>
      </p:scale>
      <p:origin x="0" y="-9989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6566"/>
    </p:cViewPr>
  </p:sorterViewPr>
  <p:notesViewPr>
    <p:cSldViewPr>
      <p:cViewPr varScale="1">
        <p:scale>
          <a:sx n="60" d="100"/>
          <a:sy n="60" d="100"/>
        </p:scale>
        <p:origin x="3187" y="48"/>
      </p:cViewPr>
      <p:guideLst/>
    </p:cSldViewPr>
  </p:notesViewPr>
  <p:gridSpacing cx="45000" cy="45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F20103-83CC-4A54-8FDE-9D37FC2629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53962-26EF-44E4-9E69-61B1727AB1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87215-0C8F-4762-A664-737A353EC9A4}" type="datetimeFigureOut">
              <a:rPr lang="bg-BG" smtClean="0"/>
              <a:t>10.2.2024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A6967E-448F-4887-8FCB-34482EFBCC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-1" y="8892000"/>
            <a:ext cx="6443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bg-BG" sz="1100" dirty="0"/>
              <a:t>Работна група </a:t>
            </a:r>
            <a:r>
              <a:rPr lang="ru-RU" sz="1100" dirty="0"/>
              <a:t>"Образование по програмиране и ИТ</a:t>
            </a:r>
            <a:r>
              <a:rPr lang="bg-BG" sz="1100" dirty="0"/>
              <a:t>", с подкрепата на </a:t>
            </a:r>
            <a:r>
              <a:rPr lang="en-US" sz="1100" dirty="0">
                <a:hlinkClick r:id="rId2"/>
              </a:rPr>
              <a:t>SoftUni</a:t>
            </a:r>
            <a:endParaRPr lang="en-US" sz="11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554C2-DDBA-40E2-9536-53A07EC502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443999" y="8892000"/>
            <a:ext cx="412413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318AE-53F9-47EA-B5FE-E9473933AF11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150602968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84649-876A-46C9-8472-14CB09C070D8}" type="datetimeFigureOut">
              <a:rPr lang="en-US" smtClean="0"/>
              <a:t>2/10/2024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488999" y="8892000"/>
            <a:ext cx="367414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067CD-8E6B-4360-9AA8-C5DF2A48A6D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2000"/>
            <a:ext cx="648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bg-BG" sz="1100" dirty="0"/>
              <a:t>Работна група </a:t>
            </a:r>
            <a:r>
              <a:rPr lang="bg-BG" dirty="0"/>
              <a:t>"Образование по програмиране и ИТ"</a:t>
            </a:r>
            <a:r>
              <a:rPr lang="bg-BG" sz="1100" dirty="0"/>
              <a:t>, с подкрепата на </a:t>
            </a:r>
            <a:r>
              <a:rPr lang="en-US" sz="1100" dirty="0">
                <a:hlinkClick r:id="rId2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530847692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8" name="Slide Image Placeholder 7">
            <a:extLst>
              <a:ext uri="{FF2B5EF4-FFF2-40B4-BE49-F238E27FC236}">
                <a16:creationId xmlns:a16="http://schemas.microsoft.com/office/drawing/2014/main" id="{78811095-27E9-49AB-972B-D4E20B3963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9" name="Notes Placeholder 8">
            <a:extLst>
              <a:ext uri="{FF2B5EF4-FFF2-40B4-BE49-F238E27FC236}">
                <a16:creationId xmlns:a16="http://schemas.microsoft.com/office/drawing/2014/main" id="{E923224B-0CC3-475A-8628-8A90751AE6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288A3F3-90B1-4930-8D00-5603BDABEF1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4894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>
            <a:extLst>
              <a:ext uri="{FF2B5EF4-FFF2-40B4-BE49-F238E27FC236}">
                <a16:creationId xmlns:a16="http://schemas.microsoft.com/office/drawing/2014/main" id="{A1F0B3C6-2E53-4CA3-86D1-53D46EC352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5" name="Notes Placeholder 14">
            <a:extLst>
              <a:ext uri="{FF2B5EF4-FFF2-40B4-BE49-F238E27FC236}">
                <a16:creationId xmlns:a16="http://schemas.microsoft.com/office/drawing/2014/main" id="{149CC699-A079-49A5-A4D6-73B7F849A7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121F4233-7E9A-40D2-9066-2DB14E2FA5A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18F1DFF-B3E7-4ABF-97EE-0BBF3A961EC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85307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13205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049B984-F964-47FF-8179-0A3007CE21C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059BE0-D868-413B-AAA1-1CC88D1F52C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5903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7548A-4D3C-449B-81A5-FA4BE4628490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472CE7-61C1-4B7B-B0C8-5A45F017871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88444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Bottom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 userDrawn="1"/>
        </p:nvSpPr>
        <p:spPr>
          <a:xfrm>
            <a:off x="0" y="6702676"/>
            <a:ext cx="12195176" cy="1553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3" name="Picture Placeholder Title Image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90123" y="3400017"/>
            <a:ext cx="5248260" cy="2188983"/>
          </a:xfrm>
        </p:spPr>
        <p:txBody>
          <a:bodyPr/>
          <a:lstStyle>
            <a:lvl1pPr marL="0" indent="0" algn="ctr" latinLnBrk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0" name="Company Web Site">
            <a:extLst>
              <a:ext uri="{FF2B5EF4-FFF2-40B4-BE49-F238E27FC236}">
                <a16:creationId xmlns:a16="http://schemas.microsoft.com/office/drawing/2014/main" id="{0B99B1EE-62FA-4AA4-920C-D444D6C0B77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90120" y="6086106"/>
            <a:ext cx="5248260" cy="341313"/>
          </a:xfrm>
        </p:spPr>
        <p:txBody>
          <a:bodyPr lIns="36000" rIns="36000" anchor="ctr" anchorCtr="0">
            <a:noAutofit/>
          </a:bodyPr>
          <a:lstStyle>
            <a:lvl1pPr marL="0" indent="0" algn="r">
              <a:buNone/>
              <a:defRPr sz="1800"/>
            </a:lvl1pPr>
          </a:lstStyle>
          <a:p>
            <a:pPr lvl="0"/>
            <a:r>
              <a:rPr lang="en-US" dirty="0"/>
              <a:t>https://softuni.foundation  </a:t>
            </a:r>
          </a:p>
        </p:txBody>
      </p:sp>
      <p:sp>
        <p:nvSpPr>
          <p:cNvPr id="6" name="Company Name">
            <a:extLst>
              <a:ext uri="{FF2B5EF4-FFF2-40B4-BE49-F238E27FC236}">
                <a16:creationId xmlns:a16="http://schemas.microsoft.com/office/drawing/2014/main" id="{2A76510A-0BAE-A827-E77C-BE88E38F52A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90122" y="5698189"/>
            <a:ext cx="5248260" cy="374236"/>
          </a:xfrm>
        </p:spPr>
        <p:txBody>
          <a:bodyPr lIns="36000" rIns="36000" anchor="ctr" anchorCtr="0">
            <a:normAutofit/>
          </a:bodyPr>
          <a:lstStyle>
            <a:lvl1pPr marL="0" indent="0" algn="r">
              <a:buNone/>
              <a:defRPr sz="2000" b="1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SoftUni Foundation</a:t>
            </a:r>
          </a:p>
        </p:txBody>
      </p:sp>
      <p:sp>
        <p:nvSpPr>
          <p:cNvPr id="31" name="Author Position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534045" y="6085863"/>
            <a:ext cx="4751953" cy="34155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800" b="0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URL</a:t>
            </a:r>
          </a:p>
        </p:txBody>
      </p:sp>
      <p:sp>
        <p:nvSpPr>
          <p:cNvPr id="30" name="Author Name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534046" y="5251106"/>
            <a:ext cx="4751954" cy="724904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Authors</a:t>
            </a:r>
          </a:p>
        </p:txBody>
      </p:sp>
      <p:sp>
        <p:nvSpPr>
          <p:cNvPr id="43" name="Presentation Subtitle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54746" y="1402942"/>
            <a:ext cx="11083636" cy="1306057"/>
          </a:xfrm>
        </p:spPr>
        <p:txBody>
          <a:bodyPr anchor="t" anchorCtr="0">
            <a:normAutofit/>
          </a:bodyPr>
          <a:lstStyle>
            <a:lvl1pPr marL="0" indent="0" algn="ctr" latinLnBrk="0">
              <a:buNone/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Presentation Subtitle</a:t>
            </a:r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746" y="321501"/>
            <a:ext cx="11083636" cy="971589"/>
          </a:xfrm>
        </p:spPr>
        <p:txBody>
          <a:bodyPr>
            <a:normAutofit/>
          </a:bodyPr>
          <a:lstStyle>
            <a:lvl1pPr algn="ctr" latinLnBrk="0">
              <a:defRPr sz="5400"/>
            </a:lvl1pPr>
          </a:lstStyle>
          <a:p>
            <a:r>
              <a:rPr lang="en-US" noProof="0" dirty="0"/>
              <a:t>Presentation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4D0DB3-F60A-469B-7831-209CB666CCE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549" y="4325954"/>
            <a:ext cx="2538082" cy="633046"/>
          </a:xfrm>
          <a:prstGeom prst="rect">
            <a:avLst/>
          </a:prstGeom>
        </p:spPr>
      </p:pic>
      <p:pic>
        <p:nvPicPr>
          <p:cNvPr id="5" name="Picture 4" title="CC-BY-NC-SA License">
            <a:hlinkClick r:id="rId3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2D40731C-0303-A69D-63FD-E048A73CA59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02682" y="4321352"/>
            <a:ext cx="1809336" cy="63304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0654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Bottom"/>
          <p:cNvSpPr/>
          <p:nvPr/>
        </p:nvSpPr>
        <p:spPr>
          <a:xfrm>
            <a:off x="2" y="6264000"/>
            <a:ext cx="12192000" cy="594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6750ECE4-94E0-469B-B8E4-562792823B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62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bg2"/>
                </a:solidFill>
              </a:defRPr>
            </a:lvl1pPr>
          </a:lstStyle>
          <a:p>
            <a:fld id="{2BF067CD-8E6B-4360-9AA8-C5DF2A48A6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Oval Logo Holder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Text Placeholder Right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56000" y="1195931"/>
            <a:ext cx="5545597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9" name="Text Placeholder Left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5931"/>
            <a:ext cx="5545598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E03301DA-D0AF-46FD-8740-2F761250203A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5" name="Slide Title">
            <a:extLst>
              <a:ext uri="{FF2B5EF4-FFF2-40B4-BE49-F238E27FC236}">
                <a16:creationId xmlns:a16="http://schemas.microsoft.com/office/drawing/2014/main" id="{EA9A94D1-F9F6-4D7B-85E3-896A987B6A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5" y="100750"/>
            <a:ext cx="10270595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9792D8-D354-4699-B7D6-B8CB7F77594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98753" y="5340443"/>
            <a:ext cx="1334859" cy="98286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6351E19-25DA-EAD2-9FBE-358B6135D72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0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>
            <a:extLst>
              <a:ext uri="{FF2B5EF4-FFF2-40B4-BE49-F238E27FC236}">
                <a16:creationId xmlns:a16="http://schemas.microsoft.com/office/drawing/2014/main" id="{F888EE71-82B3-40F1-A63F-7417422FB4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44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4" name="Text Placeholder Body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69002" y="1353866"/>
            <a:ext cx="7426234" cy="5219931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Picture Placeholder Left"/>
          <p:cNvSpPr>
            <a:spLocks noGrp="1"/>
          </p:cNvSpPr>
          <p:nvPr>
            <p:ph type="pic" idx="1" hasCustomPrompt="1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 latinLnBrk="0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noProof="0"/>
              <a:t>Your Picture Here</a:t>
            </a:r>
          </a:p>
        </p:txBody>
      </p:sp>
      <p:sp>
        <p:nvSpPr>
          <p:cNvPr id="3" name="Rectangle Left Second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Left First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Down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Rectangle Top">
            <a:extLst>
              <a:ext uri="{FF2B5EF4-FFF2-40B4-BE49-F238E27FC236}">
                <a16:creationId xmlns:a16="http://schemas.microsoft.com/office/drawing/2014/main" id="{274B8F05-DFCE-47BD-BAFD-DF93E1A63BDD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3F218E34-55D7-4290-BFE4-80F31F9415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F3DB3E-BDAA-8201-9A01-2F52640A84C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01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Bottom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 userDrawn="1"/>
        </p:nvSpPr>
        <p:spPr>
          <a:xfrm>
            <a:off x="0" y="6371332"/>
            <a:ext cx="12195176" cy="4872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107753B-8639-4399-B782-EE5377184D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6988" y="1461842"/>
            <a:ext cx="10731663" cy="3047158"/>
          </a:xfrm>
        </p:spPr>
        <p:txBody>
          <a:bodyPr>
            <a:normAutofit/>
          </a:bodyPr>
          <a:lstStyle>
            <a:lvl1pPr algn="ctr">
              <a:defRPr sz="13800"/>
            </a:lvl1pPr>
          </a:lstStyle>
          <a:p>
            <a:r>
              <a:rPr lang="bg-BG" dirty="0"/>
              <a:t>Въпроси?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206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mparison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79D60504-DA9E-4357-9A0A-15E333FC27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7B03959-5ED4-4593-8CEF-2AE1A73775F5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" y="6184673"/>
            <a:ext cx="12192000" cy="67333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4" name="Oval 3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8A09987-8827-47B7-85D3-6D69487FC7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028D2F0-1E67-414B-A93D-D3F8F131A1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551" y="5206773"/>
            <a:ext cx="958900" cy="1184869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5931"/>
            <a:ext cx="5426148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75450" y="1195931"/>
            <a:ext cx="5426147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58E34E-73A2-41B4-8C58-4DDB1D4D97D8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88816" y="6390560"/>
            <a:ext cx="808713" cy="308845"/>
          </a:xfrm>
        </p:spPr>
        <p:txBody>
          <a:bodyPr/>
          <a:lstStyle/>
          <a:p>
            <a:fld id="{055373AC-9AA7-423B-BA00-BA1C74164DBD}" type="datetime1">
              <a:rPr lang="en-US" smtClean="0"/>
              <a:pPr/>
              <a:t>2/10/2024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7141AFF-42FF-4AAA-A3FA-149DDA66FCC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B2616D-7BC8-4F96-B3A7-B299A353B42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3AACB49-5E4F-4436-9D82-E83B52A7FCB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036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615109" y="5585916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3529216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Slide Body Text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6125"/>
            <a:ext cx="11818096" cy="5528766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9A1D0F-F579-6A3C-C698-4E2E7F1AB26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97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0020EB61-2079-41A3-B356-B1D8D48D78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Rectangle Left"/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Bulb" descr="Bul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5205" y="1792355"/>
            <a:ext cx="1830304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Body Text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66000" y="1121143"/>
            <a:ext cx="10129234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8" name="Slide Title">
            <a:extLst>
              <a:ext uri="{FF2B5EF4-FFF2-40B4-BE49-F238E27FC236}">
                <a16:creationId xmlns:a16="http://schemas.microsoft.com/office/drawing/2014/main" id="{E2DA9691-CDF5-499C-94BB-AAA61DAC1B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6" y="100750"/>
            <a:ext cx="916404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8CA5371-2597-CF8F-1859-22639580743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530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1865BF6B-7F07-4E9C-879F-80E36EEB34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2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Bulb" descr="Bul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20027" y="3314704"/>
            <a:ext cx="1260665" cy="279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Slide Body Text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73561" y="1121143"/>
            <a:ext cx="10321675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6" y="100750"/>
            <a:ext cx="916404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37AF1B9-D67A-246A-86B6-E28F19C5239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65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0B8C963-1813-4B69-AD27-6D02EBBBB5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 userDrawn="1"/>
        </p:nvSpPr>
        <p:spPr>
          <a:xfrm>
            <a:off x="0" y="0"/>
            <a:ext cx="42947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4" name="Picture Bulb" descr="Bulb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56000" y="5098868"/>
            <a:ext cx="779209" cy="1729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Body Text">
            <a:extLst>
              <a:ext uri="{FF2B5EF4-FFF2-40B4-BE49-F238E27FC236}">
                <a16:creationId xmlns:a16="http://schemas.microsoft.com/office/drawing/2014/main" id="{7296EDA7-D37D-4B31-A888-371F080412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5176" y="1121143"/>
            <a:ext cx="11410061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55A88B09-3557-48A3-BF27-42699C2692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177" y="100750"/>
            <a:ext cx="987582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C2C375B-43BF-D1DD-F160-1500A111885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562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">
            <a:extLst>
              <a:ext uri="{FF2B5EF4-FFF2-40B4-BE49-F238E27FC236}">
                <a16:creationId xmlns:a16="http://schemas.microsoft.com/office/drawing/2014/main" id="{509D954E-A844-4072-A556-DE584BEB93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9" name="Rectangle Top">
            <a:extLst>
              <a:ext uri="{FF2B5EF4-FFF2-40B4-BE49-F238E27FC236}">
                <a16:creationId xmlns:a16="http://schemas.microsoft.com/office/drawing/2014/main" id="{A15CE03A-0933-4E5D-9EA1-718D4F802FFC}"/>
              </a:ext>
            </a:extLst>
          </p:cNvPr>
          <p:cNvSpPr/>
          <p:nvPr userDrawn="1"/>
        </p:nvSpPr>
        <p:spPr>
          <a:xfrm>
            <a:off x="0" y="1311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2" name="Slide Body Text">
            <a:extLst>
              <a:ext uri="{FF2B5EF4-FFF2-40B4-BE49-F238E27FC236}">
                <a16:creationId xmlns:a16="http://schemas.microsoft.com/office/drawing/2014/main" id="{B608ED73-CE88-49E4-8BFC-DBD6E9AE6B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6" y="1206668"/>
            <a:ext cx="11804831" cy="5550582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This is a code example</a:t>
            </a:r>
          </a:p>
        </p:txBody>
      </p:sp>
      <p:sp>
        <p:nvSpPr>
          <p:cNvPr id="4" name="Code Box">
            <a:extLst>
              <a:ext uri="{FF2B5EF4-FFF2-40B4-BE49-F238E27FC236}">
                <a16:creationId xmlns:a16="http://schemas.microsoft.com/office/drawing/2014/main" id="{F4E021E9-D6DB-4272-8C9F-CEF4940FDC1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74683" y="2034000"/>
            <a:ext cx="10836275" cy="2237893"/>
          </a:xfr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>
              <a:buNone/>
              <a:defRPr lang="en-US" sz="2800" b="1" smtClean="0">
                <a:latin typeface="Consolas" pitchFamily="49" charset="0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Source code box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</p:txBody>
      </p:sp>
      <p:sp>
        <p:nvSpPr>
          <p:cNvPr id="11" name="Slide Title">
            <a:extLst>
              <a:ext uri="{FF2B5EF4-FFF2-40B4-BE49-F238E27FC236}">
                <a16:creationId xmlns:a16="http://schemas.microsoft.com/office/drawing/2014/main" id="{47D60833-F0A9-4F29-8C06-A963A7C8BE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5" y="100750"/>
            <a:ext cx="10239658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69A4E8-9221-8F79-65B4-BF9AA7F87D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82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831000" y="109147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5241000" y="3338387"/>
            <a:ext cx="6065892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5241000" y="1471047"/>
            <a:ext cx="6065892" cy="175433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2423919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">
            <a:extLst>
              <a:ext uri="{FF2B5EF4-FFF2-40B4-BE49-F238E27FC236}">
                <a16:creationId xmlns:a16="http://schemas.microsoft.com/office/drawing/2014/main" id="{39DDE17E-5472-41F3-AF5F-54DFF10DC6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23" name="Slide Body Text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11781606" cy="5207396"/>
          </a:xfrm>
        </p:spPr>
        <p:txBody>
          <a:bodyPr>
            <a:normAutofit/>
          </a:bodyPr>
          <a:lstStyle>
            <a:lvl1pPr marL="514042" indent="-514042" latinLnBrk="0">
              <a:buFont typeface="+mj-lt"/>
              <a:buAutoNum type="arabicPeriod"/>
              <a:defRPr sz="3600">
                <a:solidFill>
                  <a:schemeClr val="tx1"/>
                </a:solidFill>
              </a:defRPr>
            </a:lvl1pPr>
            <a:lvl2pPr>
              <a:defRPr sz="3400"/>
            </a:lvl2pPr>
          </a:lstStyle>
          <a:p>
            <a:pPr lvl="0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0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0"/>
            <a:r>
              <a:rPr lang="en-US" noProof="0" dirty="0"/>
              <a:t>…</a:t>
            </a:r>
          </a:p>
        </p:txBody>
      </p:sp>
      <p:sp>
        <p:nvSpPr>
          <p:cNvPr id="8" name="Rectangle Top">
            <a:extLst>
              <a:ext uri="{FF2B5EF4-FFF2-40B4-BE49-F238E27FC236}">
                <a16:creationId xmlns:a16="http://schemas.microsoft.com/office/drawing/2014/main" id="{930E0800-9260-4369-8330-8264DD33C5CE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357D7BE1-6358-42CC-94F3-7BCDD91DCB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Table of Contents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D808AB-EC49-1578-0005-D58D2A365AA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72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Body Text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04" y="1138844"/>
            <a:ext cx="11804830" cy="553015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10" name="Slide Title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11804829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78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89" r:id="rId2"/>
    <p:sldLayoutId id="2147483681" r:id="rId3"/>
    <p:sldLayoutId id="2147483679" r:id="rId4"/>
    <p:sldLayoutId id="2147483680" r:id="rId5"/>
    <p:sldLayoutId id="2147483688" r:id="rId6"/>
    <p:sldLayoutId id="2147483684" r:id="rId7"/>
    <p:sldLayoutId id="2147483690" r:id="rId8"/>
    <p:sldLayoutId id="2147483677" r:id="rId9"/>
    <p:sldLayoutId id="2147483683" r:id="rId10"/>
    <p:sldLayoutId id="2147483685" r:id="rId11"/>
    <p:sldLayoutId id="2147483686" r:id="rId12"/>
    <p:sldLayoutId id="2147483692" r:id="rId13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0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36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803275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25571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1700213" indent="-352425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058988" indent="-26670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G-IT-Edu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jpg"/><Relationship Id="rId4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G-IT-Edu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5" Type="http://schemas.openxmlformats.org/officeDocument/2006/relationships/hyperlink" Target="http://creativecommons.org/licenses/by-nc-sa/4.0/" TargetMode="External"/><Relationship Id="rId4" Type="http://schemas.openxmlformats.org/officeDocument/2006/relationships/hyperlink" Target="https://github.com/BG-IT-Edu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520F80DC-BAF0-05EE-2BC1-37C2321904F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34045" y="6085863"/>
            <a:ext cx="4751953" cy="341556"/>
          </a:xfrm>
        </p:spPr>
        <p:txBody>
          <a:bodyPr>
            <a:normAutofit lnSpcReduction="10000"/>
          </a:bodyPr>
          <a:lstStyle/>
          <a:p>
            <a:r>
              <a:rPr lang="en-US" dirty="0">
                <a:hlinkClick r:id="rId3"/>
              </a:rPr>
              <a:t>https://github.com/BG-IT-Edu</a:t>
            </a:r>
            <a:endParaRPr lang="en-US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E4D839B2-02D1-883A-3CE0-7CF25557FB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34046" y="5251106"/>
            <a:ext cx="4751954" cy="724904"/>
          </a:xfrm>
        </p:spPr>
        <p:txBody>
          <a:bodyPr>
            <a:normAutofit/>
          </a:bodyPr>
          <a:lstStyle/>
          <a:p>
            <a:r>
              <a:rPr lang="bg-BG" dirty="0"/>
              <a:t>Проект "Отворено учебно съдържание по програмиране и ИТ", СофтУни Фондация </a:t>
            </a:r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37F91798-9AD5-4209-8887-958029548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000" y="738880"/>
            <a:ext cx="11700000" cy="1487499"/>
          </a:xfrm>
        </p:spPr>
        <p:txBody>
          <a:bodyPr>
            <a:normAutofit fontScale="90000"/>
          </a:bodyPr>
          <a:lstStyle/>
          <a:p>
            <a:r>
              <a:rPr lang="ru-RU" dirty="0"/>
              <a:t>Инструменти за изчертаване и рисуване със свободна ръка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4746" y="3040926"/>
            <a:ext cx="1769683" cy="793699"/>
          </a:xfrm>
          <a:prstGeom prst="rect">
            <a:avLst/>
          </a:prstGeom>
        </p:spPr>
      </p:pic>
      <p:sp>
        <p:nvSpPr>
          <p:cNvPr id="12" name="Author Name">
            <a:extLst>
              <a:ext uri="{FF2B5EF4-FFF2-40B4-BE49-F238E27FC236}">
                <a16:creationId xmlns:a16="http://schemas.microsoft.com/office/drawing/2014/main" id="{FA396BB6-2053-4690-9672-BC528007D37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90120" y="6039000"/>
            <a:ext cx="5248260" cy="341313"/>
          </a:xfrm>
        </p:spPr>
        <p:txBody>
          <a:bodyPr>
            <a:normAutofit lnSpcReduction="10000"/>
          </a:bodyPr>
          <a:lstStyle/>
          <a:p>
            <a:r>
              <a:rPr lang="bg-BG" dirty="0"/>
              <a:t>5 клас</a:t>
            </a:r>
          </a:p>
        </p:txBody>
      </p:sp>
      <p:sp>
        <p:nvSpPr>
          <p:cNvPr id="13" name="Text Placeholder 51">
            <a:extLst>
              <a:ext uri="{FF2B5EF4-FFF2-40B4-BE49-F238E27FC236}">
                <a16:creationId xmlns:a16="http://schemas.microsoft.com/office/drawing/2014/main" id="{8DE66249-1FBD-414B-AF0D-550F7312AF7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781000" y="5529764"/>
            <a:ext cx="5857382" cy="374236"/>
          </a:xfrm>
        </p:spPr>
        <p:txBody>
          <a:bodyPr>
            <a:noAutofit/>
          </a:bodyPr>
          <a:lstStyle/>
          <a:p>
            <a:r>
              <a:rPr lang="bg-BG" dirty="0"/>
              <a:t>Компютърно моделиране и ИТ</a:t>
            </a:r>
            <a:endParaRPr lang="en-US" sz="1400" dirty="0"/>
          </a:p>
        </p:txBody>
      </p:sp>
      <p:pic>
        <p:nvPicPr>
          <p:cNvPr id="6" name="Picture Placeholder 5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694" b="29144"/>
          <a:stretch/>
        </p:blipFill>
        <p:spPr>
          <a:xfrm>
            <a:off x="6697740" y="2889000"/>
            <a:ext cx="5248260" cy="2475000"/>
          </a:xfrm>
        </p:spPr>
      </p:pic>
    </p:spTree>
    <p:extLst>
      <p:ext uri="{BB962C8B-B14F-4D97-AF65-F5344CB8AC3E}">
        <p14:creationId xmlns:p14="http://schemas.microsoft.com/office/powerpoint/2010/main" val="3666405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sz="quarter" idx="10"/>
          </p:nvPr>
        </p:nvSpPr>
        <p:spPr>
          <a:xfrm>
            <a:off x="5241000" y="1994805"/>
            <a:ext cx="6065892" cy="1754333"/>
          </a:xfrm>
        </p:spPr>
        <p:txBody>
          <a:bodyPr/>
          <a:lstStyle/>
          <a:p>
            <a:r>
              <a:rPr lang="bg-BG" dirty="0"/>
              <a:t>Права линия</a:t>
            </a:r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1641000" y="2034000"/>
            <a:ext cx="1800000" cy="17100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0951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11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dirty="0"/>
              <a:t>Инструментът за </a:t>
            </a:r>
            <a:r>
              <a:rPr lang="bg-BG" b="1" dirty="0"/>
              <a:t>изчертаване на права линия </a:t>
            </a:r>
            <a:r>
              <a:rPr lang="bg-BG" dirty="0"/>
              <a:t>се намира в </a:t>
            </a:r>
            <a:r>
              <a:rPr lang="bg-BG" b="1" dirty="0"/>
              <a:t>панела </a:t>
            </a:r>
            <a:r>
              <a:rPr lang="en-US" b="1" dirty="0">
                <a:solidFill>
                  <a:schemeClr val="bg1"/>
                </a:solidFill>
              </a:rPr>
              <a:t>Shapes</a:t>
            </a:r>
          </a:p>
          <a:p>
            <a:r>
              <a:rPr lang="bg-BG" dirty="0"/>
              <a:t>Изчертаването става, като държим </a:t>
            </a:r>
            <a:r>
              <a:rPr lang="bg-BG" b="1" dirty="0"/>
              <a:t>натиснат левия бутон</a:t>
            </a:r>
            <a:r>
              <a:rPr lang="bg-BG" dirty="0"/>
              <a:t>, </a:t>
            </a:r>
            <a:r>
              <a:rPr lang="bg-BG" b="1" dirty="0"/>
              <a:t>влачим мишката </a:t>
            </a:r>
            <a:r>
              <a:rPr lang="bg-BG" dirty="0"/>
              <a:t>и </a:t>
            </a:r>
            <a:r>
              <a:rPr lang="bg-BG" b="1" dirty="0"/>
              <a:t>пускаме</a:t>
            </a:r>
            <a:r>
              <a:rPr lang="bg-BG" dirty="0"/>
              <a:t> бутона на </a:t>
            </a:r>
            <a:r>
              <a:rPr lang="bg-BG" b="1" dirty="0"/>
              <a:t>желаното място</a:t>
            </a:r>
          </a:p>
          <a:p>
            <a:r>
              <a:rPr lang="bg-BG" dirty="0"/>
              <a:t>На </a:t>
            </a:r>
            <a:r>
              <a:rPr lang="bg-BG" b="1" dirty="0"/>
              <a:t>линията</a:t>
            </a:r>
            <a:r>
              <a:rPr lang="bg-BG" dirty="0"/>
              <a:t> могат да бъдат </a:t>
            </a:r>
            <a:r>
              <a:rPr lang="bg-BG" b="1" dirty="0"/>
              <a:t>зададени</a:t>
            </a:r>
            <a:r>
              <a:rPr lang="bg-BG" dirty="0"/>
              <a:t>:</a:t>
            </a:r>
          </a:p>
          <a:p>
            <a:pPr lvl="1"/>
            <a:r>
              <a:rPr lang="bg-BG" b="1" dirty="0"/>
              <a:t>Цвят</a:t>
            </a:r>
          </a:p>
          <a:p>
            <a:pPr lvl="1"/>
            <a:r>
              <a:rPr lang="bg-BG" b="1" dirty="0"/>
              <a:t>Дебелина</a:t>
            </a:r>
          </a:p>
          <a:p>
            <a:pPr lvl="1"/>
            <a:r>
              <a:rPr lang="bg-BG" b="1" dirty="0"/>
              <a:t>Очертание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Изчертаване на права линия (1)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 bwMode="auto">
          <a:xfrm>
            <a:off x="8390999" y="4329000"/>
            <a:ext cx="2191249" cy="1935000"/>
          </a:xfrm>
          <a:prstGeom prst="rect">
            <a:avLst/>
          </a:prstGeom>
          <a:noFill/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8751000" y="4734000"/>
            <a:ext cx="1485000" cy="126000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8751000" y="4734000"/>
            <a:ext cx="1485000" cy="126000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8751000" y="4734000"/>
            <a:ext cx="1485000" cy="12600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cxnSpLocks/>
          </p:cNvCxnSpPr>
          <p:nvPr/>
        </p:nvCxnSpPr>
        <p:spPr>
          <a:xfrm>
            <a:off x="8751000" y="4734000"/>
            <a:ext cx="1485000" cy="1260000"/>
          </a:xfrm>
          <a:prstGeom prst="line">
            <a:avLst/>
          </a:prstGeom>
          <a:ln w="76200">
            <a:gradFill flip="none" rotWithShape="1">
              <a:gsLst>
                <a:gs pos="100000">
                  <a:schemeClr val="accent1">
                    <a:lumMod val="76000"/>
                  </a:schemeClr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2700000" scaled="1"/>
              <a:tileRect/>
            </a:gra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7282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12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Изчертаване на права линия</a:t>
            </a:r>
            <a:r>
              <a:rPr lang="en-US" dirty="0"/>
              <a:t> – </a:t>
            </a:r>
            <a:r>
              <a:rPr lang="bg-BG" dirty="0"/>
              <a:t>видео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072" y="1224000"/>
            <a:ext cx="10353857" cy="54450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596995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13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За да изчертаем </a:t>
            </a:r>
            <a:r>
              <a:rPr lang="bg-BG" b="1" dirty="0"/>
              <a:t>хоризонтални</a:t>
            </a:r>
            <a:r>
              <a:rPr lang="bg-BG" dirty="0"/>
              <a:t>, </a:t>
            </a:r>
            <a:r>
              <a:rPr lang="bg-BG" b="1" dirty="0"/>
              <a:t>вертикални</a:t>
            </a:r>
            <a:r>
              <a:rPr lang="bg-BG" dirty="0"/>
              <a:t> или </a:t>
            </a:r>
            <a:r>
              <a:rPr lang="bg-BG" b="1" dirty="0"/>
              <a:t>линии под 45°</a:t>
            </a:r>
            <a:r>
              <a:rPr lang="bg-BG" dirty="0"/>
              <a:t>,</a:t>
            </a:r>
            <a:r>
              <a:rPr lang="bg-BG" b="1" dirty="0"/>
              <a:t> </a:t>
            </a:r>
            <a:r>
              <a:rPr lang="bg-BG" dirty="0"/>
              <a:t>задържаме </a:t>
            </a:r>
            <a:r>
              <a:rPr lang="bg-BG" b="1" dirty="0"/>
              <a:t>клавиша</a:t>
            </a:r>
            <a:r>
              <a:rPr lang="bg-BG" dirty="0"/>
              <a:t> </a:t>
            </a:r>
            <a:r>
              <a:rPr lang="en-US" dirty="0"/>
              <a:t>[</a:t>
            </a:r>
            <a:r>
              <a:rPr lang="en-US" b="1" dirty="0">
                <a:solidFill>
                  <a:schemeClr val="bg1"/>
                </a:solidFill>
              </a:rPr>
              <a:t>Shift</a:t>
            </a:r>
            <a:r>
              <a:rPr lang="en-US" dirty="0"/>
              <a:t>]</a:t>
            </a:r>
            <a:r>
              <a:rPr lang="bg-BG" b="1" dirty="0"/>
              <a:t> </a:t>
            </a:r>
            <a:endParaRPr lang="en-US" b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Изчертаване на права линия (2)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000" y="2484000"/>
            <a:ext cx="7932252" cy="41715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011044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14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930042" cy="5528766"/>
          </a:xfrm>
        </p:spPr>
        <p:txBody>
          <a:bodyPr/>
          <a:lstStyle/>
          <a:p>
            <a:r>
              <a:rPr lang="bg-BG" dirty="0"/>
              <a:t>Отворете </a:t>
            </a:r>
            <a:r>
              <a:rPr lang="bg-BG" b="1" dirty="0"/>
              <a:t>файла </a:t>
            </a:r>
            <a:r>
              <a:rPr lang="en-US" b="1" dirty="0">
                <a:solidFill>
                  <a:schemeClr val="bg1"/>
                </a:solidFill>
              </a:rPr>
              <a:t>snowflake.png</a:t>
            </a:r>
            <a:r>
              <a:rPr lang="en-US" b="1" dirty="0"/>
              <a:t> </a:t>
            </a:r>
            <a:r>
              <a:rPr lang="bg-BG" dirty="0"/>
              <a:t>в </a:t>
            </a:r>
            <a:r>
              <a:rPr lang="bg-BG" b="1" dirty="0"/>
              <a:t>папката </a:t>
            </a:r>
            <a:r>
              <a:rPr lang="en-US" b="1" dirty="0">
                <a:solidFill>
                  <a:schemeClr val="bg1"/>
                </a:solidFill>
              </a:rPr>
              <a:t>Resources</a:t>
            </a:r>
            <a:r>
              <a:rPr lang="en-US" dirty="0"/>
              <a:t> </a:t>
            </a:r>
            <a:r>
              <a:rPr lang="bg-BG" dirty="0"/>
              <a:t>и изчертайте с </a:t>
            </a:r>
            <a:r>
              <a:rPr lang="bg-BG" b="1" dirty="0"/>
              <a:t>права линия </a:t>
            </a:r>
            <a:r>
              <a:rPr lang="bg-BG" dirty="0"/>
              <a:t>още </a:t>
            </a:r>
            <a:r>
              <a:rPr lang="bg-BG" b="1" dirty="0"/>
              <a:t>снежинки</a:t>
            </a:r>
            <a:r>
              <a:rPr lang="bg-BG" dirty="0"/>
              <a:t> по работното поле. Помислете за </a:t>
            </a:r>
            <a:r>
              <a:rPr lang="bg-BG" b="1" dirty="0"/>
              <a:t>други</a:t>
            </a:r>
            <a:r>
              <a:rPr lang="bg-BG" dirty="0"/>
              <a:t> възможни </a:t>
            </a:r>
            <a:r>
              <a:rPr lang="bg-BG" b="1" dirty="0"/>
              <a:t>вариации</a:t>
            </a:r>
            <a:r>
              <a:rPr lang="bg-BG" dirty="0"/>
              <a:t> при изчертаването.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Задача: Снежинка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000" y="3249000"/>
            <a:ext cx="9130000" cy="3160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866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sz="quarter" idx="10"/>
          </p:nvPr>
        </p:nvSpPr>
        <p:spPr>
          <a:xfrm>
            <a:off x="5241000" y="2078997"/>
            <a:ext cx="6065892" cy="1754333"/>
          </a:xfrm>
        </p:spPr>
        <p:txBody>
          <a:bodyPr/>
          <a:lstStyle/>
          <a:p>
            <a:r>
              <a:rPr lang="bg-BG" dirty="0"/>
              <a:t>Крива линия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631000" y="6507163"/>
            <a:ext cx="561000" cy="296862"/>
          </a:xfrm>
          <a:prstGeom prst="rect">
            <a:avLst/>
          </a:prstGeom>
        </p:spPr>
        <p:txBody>
          <a:bodyPr/>
          <a:lstStyle/>
          <a:p>
            <a:fld id="{2BF067CD-8E6B-4360-9AA8-C5DF2A48A6D1}" type="slidenum">
              <a:rPr lang="en-US" noProof="0" smtClean="0"/>
              <a:pPr/>
              <a:t>15</a:t>
            </a:fld>
            <a:endParaRPr lang="en-US" noProof="0" dirty="0"/>
          </a:p>
        </p:txBody>
      </p:sp>
      <p:sp>
        <p:nvSpPr>
          <p:cNvPr id="11" name="Freeform 10"/>
          <p:cNvSpPr/>
          <p:nvPr/>
        </p:nvSpPr>
        <p:spPr bwMode="auto">
          <a:xfrm>
            <a:off x="1481138" y="1841967"/>
            <a:ext cx="1838325" cy="1991363"/>
          </a:xfrm>
          <a:custGeom>
            <a:avLst/>
            <a:gdLst>
              <a:gd name="connsiteX0" fmla="*/ 0 w 1838325"/>
              <a:gd name="connsiteY0" fmla="*/ 458321 h 1991363"/>
              <a:gd name="connsiteX1" fmla="*/ 1481137 w 1838325"/>
              <a:gd name="connsiteY1" fmla="*/ 86846 h 1991363"/>
              <a:gd name="connsiteX2" fmla="*/ 1404937 w 1838325"/>
              <a:gd name="connsiteY2" fmla="*/ 1906121 h 1991363"/>
              <a:gd name="connsiteX3" fmla="*/ 1838325 w 1838325"/>
              <a:gd name="connsiteY3" fmla="*/ 1525121 h 1991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38325" h="1991363">
                <a:moveTo>
                  <a:pt x="0" y="458321"/>
                </a:moveTo>
                <a:cubicBezTo>
                  <a:pt x="623490" y="151933"/>
                  <a:pt x="1246981" y="-154454"/>
                  <a:pt x="1481137" y="86846"/>
                </a:cubicBezTo>
                <a:cubicBezTo>
                  <a:pt x="1715293" y="328146"/>
                  <a:pt x="1345406" y="1666409"/>
                  <a:pt x="1404937" y="1906121"/>
                </a:cubicBezTo>
                <a:cubicBezTo>
                  <a:pt x="1464468" y="2145833"/>
                  <a:pt x="1651396" y="1835477"/>
                  <a:pt x="1838325" y="1525121"/>
                </a:cubicBezTo>
              </a:path>
            </a:pathLst>
          </a:cu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230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111000" y="1196125"/>
            <a:ext cx="12081000" cy="5528766"/>
          </a:xfrm>
        </p:spPr>
        <p:txBody>
          <a:bodyPr>
            <a:normAutofit lnSpcReduction="10000"/>
          </a:bodyPr>
          <a:lstStyle/>
          <a:p>
            <a:r>
              <a:rPr lang="bg-BG" dirty="0"/>
              <a:t>Инструментът за </a:t>
            </a:r>
            <a:r>
              <a:rPr lang="bg-BG" b="1" dirty="0"/>
              <a:t>изчертаване на крива линия </a:t>
            </a:r>
            <a:r>
              <a:rPr lang="bg-BG" dirty="0"/>
              <a:t>се намира в </a:t>
            </a:r>
            <a:r>
              <a:rPr lang="bg-BG" b="1" dirty="0"/>
              <a:t>панела</a:t>
            </a:r>
            <a:r>
              <a:rPr lang="bg-BG" dirty="0"/>
              <a:t> </a:t>
            </a:r>
            <a:r>
              <a:rPr lang="en-US" b="1" dirty="0">
                <a:solidFill>
                  <a:schemeClr val="bg1"/>
                </a:solidFill>
              </a:rPr>
              <a:t>Shapes</a:t>
            </a:r>
            <a:endParaRPr lang="bg-BG" b="1" dirty="0">
              <a:solidFill>
                <a:schemeClr val="bg1"/>
              </a:solidFill>
            </a:endParaRPr>
          </a:p>
          <a:p>
            <a:r>
              <a:rPr lang="bg-BG" dirty="0"/>
              <a:t>Крива линия първоначално се чертае </a:t>
            </a:r>
            <a:r>
              <a:rPr lang="bg-BG" b="1" dirty="0"/>
              <a:t>както правата</a:t>
            </a:r>
          </a:p>
          <a:p>
            <a:r>
              <a:rPr lang="bg-BG" dirty="0"/>
              <a:t>След това се </a:t>
            </a:r>
            <a:r>
              <a:rPr lang="bg-BG" b="1" dirty="0"/>
              <a:t>изкривява</a:t>
            </a:r>
            <a:r>
              <a:rPr lang="bg-BG" dirty="0"/>
              <a:t> по един от следните начини:</a:t>
            </a:r>
          </a:p>
          <a:p>
            <a:pPr lvl="1">
              <a:spcAft>
                <a:spcPts val="300"/>
              </a:spcAft>
            </a:pPr>
            <a:r>
              <a:rPr lang="bg-BG" b="1" dirty="0"/>
              <a:t>Щракване</a:t>
            </a:r>
            <a:r>
              <a:rPr lang="bg-BG" dirty="0"/>
              <a:t> извън линията – ще се </a:t>
            </a:r>
            <a:r>
              <a:rPr lang="bg-BG" b="1" dirty="0"/>
              <a:t>изкриви</a:t>
            </a:r>
            <a:r>
              <a:rPr lang="bg-BG" dirty="0"/>
              <a:t> към </a:t>
            </a:r>
            <a:r>
              <a:rPr lang="bg-BG" b="1" dirty="0"/>
              <a:t>мястото</a:t>
            </a:r>
            <a:r>
              <a:rPr lang="bg-BG" dirty="0"/>
              <a:t>, където сте </a:t>
            </a:r>
            <a:r>
              <a:rPr lang="bg-BG" b="1" dirty="0"/>
              <a:t>щракнали</a:t>
            </a:r>
          </a:p>
          <a:p>
            <a:pPr lvl="1">
              <a:spcAft>
                <a:spcPts val="300"/>
              </a:spcAft>
            </a:pPr>
            <a:r>
              <a:rPr lang="bg-BG" b="1" dirty="0"/>
              <a:t>Щракване</a:t>
            </a:r>
            <a:r>
              <a:rPr lang="bg-BG" dirty="0"/>
              <a:t> еднократно от </a:t>
            </a:r>
            <a:r>
              <a:rPr lang="bg-BG" b="1" dirty="0"/>
              <a:t>двете страни </a:t>
            </a:r>
            <a:r>
              <a:rPr lang="bg-BG" dirty="0"/>
              <a:t>на </a:t>
            </a:r>
            <a:r>
              <a:rPr lang="bg-BG" b="1" dirty="0"/>
              <a:t>линията</a:t>
            </a:r>
            <a:r>
              <a:rPr lang="bg-BG" dirty="0"/>
              <a:t> – ще се изкриви в </a:t>
            </a:r>
            <a:r>
              <a:rPr lang="bg-BG" b="1" dirty="0"/>
              <a:t>двете посоки</a:t>
            </a:r>
          </a:p>
          <a:p>
            <a:pPr lvl="1">
              <a:spcAft>
                <a:spcPts val="300"/>
              </a:spcAft>
            </a:pPr>
            <a:r>
              <a:rPr lang="bg-BG" b="1" dirty="0"/>
              <a:t>Задържане</a:t>
            </a:r>
            <a:r>
              <a:rPr lang="bg-BG" dirty="0"/>
              <a:t> на </a:t>
            </a:r>
            <a:r>
              <a:rPr lang="bg-BG" b="1" dirty="0"/>
              <a:t>ляв бутон </a:t>
            </a:r>
            <a:r>
              <a:rPr lang="bg-BG" dirty="0"/>
              <a:t>и </a:t>
            </a:r>
            <a:r>
              <a:rPr lang="bg-BG" b="1" dirty="0"/>
              <a:t>влачене на мишката </a:t>
            </a:r>
            <a:r>
              <a:rPr lang="bg-BG" dirty="0"/>
              <a:t>в желаната посока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Изчертаване на крива линия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2920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17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Изчертаване на крива линия – видео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219" y="1224000"/>
            <a:ext cx="10389563" cy="54450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156703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18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Отворете </a:t>
            </a:r>
            <a:r>
              <a:rPr lang="bg-BG" b="1" dirty="0"/>
              <a:t>файла </a:t>
            </a:r>
            <a:r>
              <a:rPr lang="en-US" b="1" dirty="0">
                <a:solidFill>
                  <a:schemeClr val="bg1"/>
                </a:solidFill>
              </a:rPr>
              <a:t>stickman.png</a:t>
            </a:r>
            <a:r>
              <a:rPr lang="en-US" b="1" dirty="0"/>
              <a:t> </a:t>
            </a:r>
            <a:r>
              <a:rPr lang="bg-BG" dirty="0"/>
              <a:t>в </a:t>
            </a:r>
            <a:r>
              <a:rPr lang="bg-BG" b="1" dirty="0"/>
              <a:t>папката </a:t>
            </a:r>
            <a:r>
              <a:rPr lang="en-US" b="1" dirty="0">
                <a:solidFill>
                  <a:schemeClr val="bg1"/>
                </a:solidFill>
              </a:rPr>
              <a:t>Resources</a:t>
            </a:r>
            <a:r>
              <a:rPr lang="bg-BG" dirty="0"/>
              <a:t>.</a:t>
            </a:r>
            <a:r>
              <a:rPr lang="bg-BG" b="1" dirty="0">
                <a:solidFill>
                  <a:schemeClr val="bg1"/>
                </a:solidFill>
              </a:rPr>
              <a:t> </a:t>
            </a:r>
            <a:r>
              <a:rPr lang="bg-BG" dirty="0"/>
              <a:t>Използвайки инструмента за </a:t>
            </a:r>
            <a:r>
              <a:rPr lang="bg-BG" b="1" dirty="0"/>
              <a:t>изчертаване</a:t>
            </a:r>
            <a:r>
              <a:rPr lang="bg-BG" dirty="0"/>
              <a:t> на </a:t>
            </a:r>
            <a:r>
              <a:rPr lang="bg-BG" b="1" dirty="0"/>
              <a:t>крива линия</a:t>
            </a:r>
            <a:r>
              <a:rPr lang="bg-BG" dirty="0"/>
              <a:t>, </a:t>
            </a:r>
            <a:r>
              <a:rPr lang="bg-BG" b="1" dirty="0"/>
              <a:t>измислете</a:t>
            </a:r>
            <a:r>
              <a:rPr lang="bg-BG" dirty="0"/>
              <a:t> и </a:t>
            </a:r>
            <a:r>
              <a:rPr lang="bg-BG" b="1" dirty="0"/>
              <a:t>добавете</a:t>
            </a:r>
            <a:r>
              <a:rPr lang="bg-BG" dirty="0"/>
              <a:t> подходяща </a:t>
            </a:r>
            <a:r>
              <a:rPr lang="bg-BG" b="1" dirty="0"/>
              <a:t>прическа</a:t>
            </a:r>
            <a:r>
              <a:rPr lang="bg-BG" dirty="0"/>
              <a:t> на </a:t>
            </a:r>
            <a:r>
              <a:rPr lang="bg-BG" b="1" dirty="0"/>
              <a:t>човечето</a:t>
            </a:r>
            <a:r>
              <a:rPr lang="bg-BG" dirty="0"/>
              <a:t>.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Задача: Фризьорски салон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6258" y="3232916"/>
            <a:ext cx="2441437" cy="3293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102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sz="quarter" idx="10"/>
          </p:nvPr>
        </p:nvSpPr>
        <p:spPr>
          <a:xfrm>
            <a:off x="5331000" y="1935078"/>
            <a:ext cx="6065892" cy="1754333"/>
          </a:xfrm>
        </p:spPr>
        <p:txBody>
          <a:bodyPr/>
          <a:lstStyle/>
          <a:p>
            <a:r>
              <a:rPr lang="bg-BG" dirty="0"/>
              <a:t>Геометрични фигури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396892" y="6507163"/>
            <a:ext cx="795108" cy="296862"/>
          </a:xfrm>
          <a:prstGeom prst="rect">
            <a:avLst/>
          </a:prstGeom>
        </p:spPr>
        <p:txBody>
          <a:bodyPr/>
          <a:lstStyle/>
          <a:p>
            <a:fld id="{2BF067CD-8E6B-4360-9AA8-C5DF2A48A6D1}" type="slidenum">
              <a:rPr lang="en-US" noProof="0" smtClean="0"/>
              <a:pPr/>
              <a:t>19</a:t>
            </a:fld>
            <a:endParaRPr lang="en-US" noProof="0" dirty="0"/>
          </a:p>
        </p:txBody>
      </p:sp>
      <p:sp>
        <p:nvSpPr>
          <p:cNvPr id="7" name="Parallelogram 6"/>
          <p:cNvSpPr/>
          <p:nvPr/>
        </p:nvSpPr>
        <p:spPr bwMode="auto">
          <a:xfrm>
            <a:off x="1596000" y="1989000"/>
            <a:ext cx="1980000" cy="1710000"/>
          </a:xfrm>
          <a:prstGeom prst="parallelogram">
            <a:avLst/>
          </a:prstGeom>
          <a:solidFill>
            <a:schemeClr val="accent1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74023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6A760D59-0056-4F39-B077-DBDBE3D2927E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44419" name="Slide Body"/>
          <p:cNvSpPr>
            <a:spLocks noGrp="1" noChangeArrowheads="1"/>
          </p:cNvSpPr>
          <p:nvPr>
            <p:ph type="body" sz="quarter" idx="13"/>
          </p:nvPr>
        </p:nvSpPr>
        <p:spPr>
          <a:xfrm>
            <a:off x="196766" y="1371604"/>
            <a:ext cx="11781606" cy="5207396"/>
          </a:xfrm>
        </p:spPr>
        <p:txBody>
          <a:bodyPr/>
          <a:lstStyle/>
          <a:p>
            <a:r>
              <a:rPr lang="bg-BG" dirty="0"/>
              <a:t>͏</a:t>
            </a:r>
            <a:r>
              <a:rPr lang="bg-BG" b="1" dirty="0"/>
              <a:t>Рисуване</a:t>
            </a:r>
            <a:r>
              <a:rPr lang="bg-BG" dirty="0"/>
              <a:t> на изображение</a:t>
            </a:r>
          </a:p>
          <a:p>
            <a:r>
              <a:rPr lang="bg-BG" dirty="0"/>
              <a:t>Изчертаване на:</a:t>
            </a:r>
          </a:p>
          <a:p>
            <a:pPr lvl="1"/>
            <a:r>
              <a:rPr lang="bg-BG" b="1" dirty="0"/>
              <a:t>Права линия</a:t>
            </a:r>
          </a:p>
          <a:p>
            <a:pPr lvl="1"/>
            <a:r>
              <a:rPr lang="bg-BG" b="1" dirty="0"/>
              <a:t>Крива линия</a:t>
            </a:r>
          </a:p>
          <a:p>
            <a:pPr lvl="1"/>
            <a:r>
              <a:rPr lang="bg-BG" b="1" dirty="0"/>
              <a:t>Фигури</a:t>
            </a:r>
          </a:p>
          <a:p>
            <a:r>
              <a:rPr lang="bg-BG" dirty="0"/>
              <a:t>͏ </a:t>
            </a:r>
            <a:r>
              <a:rPr lang="bg-BG" b="1" dirty="0"/>
              <a:t>Селектиране </a:t>
            </a:r>
            <a:r>
              <a:rPr lang="bg-BG" dirty="0"/>
              <a:t>на изображение</a:t>
            </a:r>
          </a:p>
        </p:txBody>
      </p:sp>
      <p:sp>
        <p:nvSpPr>
          <p:cNvPr id="444418" name="Slide Title"/>
          <p:cNvSpPr>
            <a:spLocks noGrp="1" noChangeArrowheads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/>
          <a:lstStyle/>
          <a:p>
            <a:r>
              <a:rPr lang="bg-BG"/>
              <a:t>Съдържание</a:t>
            </a:r>
            <a:endParaRPr lang="bg-B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35CDFB-0E94-0132-177D-CD4B4F85BF8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3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094754" y="1584000"/>
            <a:ext cx="1581246" cy="21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111000" y="1196125"/>
            <a:ext cx="11970000" cy="5528766"/>
          </a:xfrm>
        </p:spPr>
        <p:txBody>
          <a:bodyPr>
            <a:normAutofit fontScale="92500"/>
          </a:bodyPr>
          <a:lstStyle/>
          <a:p>
            <a:r>
              <a:rPr lang="bg-BG" dirty="0"/>
              <a:t>Различните фигури са разположени в </a:t>
            </a:r>
            <a:r>
              <a:rPr lang="bg-BG" b="1" dirty="0"/>
              <a:t>панела </a:t>
            </a:r>
            <a:r>
              <a:rPr lang="en-US" b="1" dirty="0">
                <a:solidFill>
                  <a:schemeClr val="bg1"/>
                </a:solidFill>
              </a:rPr>
              <a:t>Shapes</a:t>
            </a:r>
            <a:endParaRPr lang="bg-BG" b="1" dirty="0">
              <a:solidFill>
                <a:schemeClr val="bg1"/>
              </a:solidFill>
            </a:endParaRPr>
          </a:p>
          <a:p>
            <a:r>
              <a:rPr lang="bg-BG" b="1" dirty="0"/>
              <a:t>Стъпки</a:t>
            </a:r>
            <a:r>
              <a:rPr lang="bg-BG" dirty="0"/>
              <a:t> при </a:t>
            </a:r>
            <a:r>
              <a:rPr lang="bg-BG" b="1" dirty="0"/>
              <a:t>изчертаване</a:t>
            </a:r>
            <a:r>
              <a:rPr lang="bg-BG" dirty="0"/>
              <a:t> на </a:t>
            </a:r>
            <a:r>
              <a:rPr lang="bg-BG" b="1" dirty="0"/>
              <a:t>фигури</a:t>
            </a:r>
            <a:r>
              <a:rPr lang="bg-BG" dirty="0"/>
              <a:t>:</a:t>
            </a:r>
          </a:p>
          <a:p>
            <a:pPr marL="957262" lvl="1" indent="-514350">
              <a:buFont typeface="+mj-lt"/>
              <a:buAutoNum type="arabicPeriod"/>
            </a:pPr>
            <a:r>
              <a:rPr lang="bg-BG" dirty="0"/>
              <a:t>͏</a:t>
            </a:r>
            <a:r>
              <a:rPr lang="bg-BG" b="1" dirty="0"/>
              <a:t>Избирате</a:t>
            </a:r>
            <a:r>
              <a:rPr lang="bg-BG" dirty="0"/>
              <a:t> желаната </a:t>
            </a:r>
            <a:r>
              <a:rPr lang="bg-BG" b="1" dirty="0"/>
              <a:t>фигура</a:t>
            </a:r>
          </a:p>
          <a:p>
            <a:pPr marL="957262" lvl="1" indent="-514350">
              <a:buFont typeface="+mj-lt"/>
              <a:buAutoNum type="arabicPeriod"/>
            </a:pPr>
            <a:r>
              <a:rPr lang="bg-BG" dirty="0"/>
              <a:t>͏</a:t>
            </a:r>
            <a:r>
              <a:rPr lang="bg-BG" b="1" dirty="0"/>
              <a:t>Щраквате с левия бутон </a:t>
            </a:r>
            <a:r>
              <a:rPr lang="bg-BG" dirty="0"/>
              <a:t>в определена точка на работното поле</a:t>
            </a:r>
          </a:p>
          <a:p>
            <a:pPr marL="957262" lvl="1" indent="-514350">
              <a:buFont typeface="+mj-lt"/>
              <a:buAutoNum type="arabicPeriod"/>
            </a:pPr>
            <a:r>
              <a:rPr lang="bg-BG" dirty="0"/>
              <a:t>͏</a:t>
            </a:r>
            <a:r>
              <a:rPr lang="bg-BG" b="1" dirty="0"/>
              <a:t>Влачите мишката</a:t>
            </a:r>
            <a:r>
              <a:rPr lang="bg-BG" dirty="0"/>
              <a:t>, докато </a:t>
            </a:r>
            <a:r>
              <a:rPr lang="bg-BG" b="1" dirty="0"/>
              <a:t>достигнете желаната големина </a:t>
            </a:r>
            <a:r>
              <a:rPr lang="bg-BG" dirty="0"/>
              <a:t>на фигурата</a:t>
            </a:r>
          </a:p>
          <a:p>
            <a:pPr marL="957262" lvl="1" indent="-514350">
              <a:buFont typeface="+mj-lt"/>
              <a:buAutoNum type="arabicPeriod"/>
            </a:pPr>
            <a:r>
              <a:rPr lang="bg-BG" dirty="0"/>
              <a:t>͏</a:t>
            </a:r>
            <a:r>
              <a:rPr lang="bg-BG" b="1" dirty="0"/>
              <a:t>Отпускате левия бутон</a:t>
            </a:r>
            <a:endParaRPr lang="en-US" b="1" dirty="0"/>
          </a:p>
          <a:p>
            <a:r>
              <a:rPr lang="bg-BG" dirty="0"/>
              <a:t>При задържане на </a:t>
            </a:r>
            <a:r>
              <a:rPr lang="bg-BG" b="1" dirty="0"/>
              <a:t>бутона</a:t>
            </a:r>
            <a:r>
              <a:rPr lang="bg-BG" dirty="0"/>
              <a:t> </a:t>
            </a:r>
            <a:r>
              <a:rPr lang="en-US" dirty="0"/>
              <a:t>[</a:t>
            </a:r>
            <a:r>
              <a:rPr lang="en-US" b="1" dirty="0">
                <a:solidFill>
                  <a:schemeClr val="bg1"/>
                </a:solidFill>
              </a:rPr>
              <a:t>Shift</a:t>
            </a:r>
            <a:r>
              <a:rPr lang="en-US" dirty="0"/>
              <a:t>] </a:t>
            </a:r>
            <a:r>
              <a:rPr lang="bg-BG" dirty="0"/>
              <a:t>се чертаят фигури с </a:t>
            </a:r>
            <a:r>
              <a:rPr lang="bg-BG" b="1" dirty="0"/>
              <a:t>точни пропорции</a:t>
            </a:r>
            <a:endParaRPr lang="en-US" b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Изчертаване на фигури</a:t>
            </a:r>
            <a:r>
              <a:rPr lang="en-US" dirty="0"/>
              <a:t> (1)</a:t>
            </a:r>
          </a:p>
        </p:txBody>
      </p:sp>
    </p:spTree>
    <p:extLst>
      <p:ext uri="{BB962C8B-B14F-4D97-AF65-F5344CB8AC3E}">
        <p14:creationId xmlns:p14="http://schemas.microsoft.com/office/powerpoint/2010/main" val="3575851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21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Изчертаване на фигури – видео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218" y="1224000"/>
            <a:ext cx="10389563" cy="54450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016052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22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Отворете програмата </a:t>
            </a:r>
            <a:r>
              <a:rPr lang="en-US" b="1" dirty="0">
                <a:solidFill>
                  <a:schemeClr val="bg1"/>
                </a:solidFill>
              </a:rPr>
              <a:t>Paint</a:t>
            </a:r>
            <a:r>
              <a:rPr lang="en-US" dirty="0"/>
              <a:t>. </a:t>
            </a:r>
            <a:r>
              <a:rPr lang="bg-BG" dirty="0"/>
              <a:t>С помощта на </a:t>
            </a:r>
            <a:r>
              <a:rPr lang="bg-BG" b="1" dirty="0"/>
              <a:t>различни</a:t>
            </a:r>
            <a:r>
              <a:rPr lang="bg-BG" dirty="0"/>
              <a:t> видове геометрични</a:t>
            </a:r>
            <a:r>
              <a:rPr lang="bg-BG" b="1" dirty="0"/>
              <a:t> фигури</a:t>
            </a:r>
            <a:r>
              <a:rPr lang="bg-BG" dirty="0"/>
              <a:t> изчертайте </a:t>
            </a:r>
            <a:r>
              <a:rPr lang="bg-BG" b="1" dirty="0"/>
              <a:t>кола</a:t>
            </a:r>
            <a:r>
              <a:rPr lang="bg-BG" dirty="0"/>
              <a:t>. Накрая я </a:t>
            </a:r>
            <a:r>
              <a:rPr lang="bg-BG" b="1" dirty="0"/>
              <a:t>оцветете подходящо</a:t>
            </a:r>
            <a:r>
              <a:rPr lang="bg-BG" dirty="0"/>
              <a:t>.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Задача: Изграждане на автомобил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18" t="19351" r="18004" b="9863"/>
          <a:stretch/>
        </p:blipFill>
        <p:spPr>
          <a:xfrm>
            <a:off x="3193500" y="3317833"/>
            <a:ext cx="5805000" cy="3189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523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dirty="0"/>
              <a:t>Различни методи за селектиране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dirty="0"/>
              <a:t>Селектиране на изображение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6000" y="1404000"/>
            <a:ext cx="2880000" cy="248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936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10402" y="1196125"/>
            <a:ext cx="7345598" cy="5528766"/>
          </a:xfrm>
        </p:spPr>
        <p:txBody>
          <a:bodyPr/>
          <a:lstStyle/>
          <a:p>
            <a:r>
              <a:rPr lang="bg-BG" dirty="0"/>
              <a:t>За да </a:t>
            </a:r>
            <a:r>
              <a:rPr lang="bg-BG" b="1" dirty="0"/>
              <a:t>обработим</a:t>
            </a:r>
            <a:r>
              <a:rPr lang="bg-BG" dirty="0"/>
              <a:t> </a:t>
            </a:r>
            <a:r>
              <a:rPr lang="bg-BG" b="1" dirty="0"/>
              <a:t>обект</a:t>
            </a:r>
            <a:r>
              <a:rPr lang="bg-BG" dirty="0"/>
              <a:t> в </a:t>
            </a:r>
            <a:r>
              <a:rPr lang="en-US" b="1" dirty="0">
                <a:solidFill>
                  <a:schemeClr val="bg1"/>
                </a:solidFill>
              </a:rPr>
              <a:t>Paint</a:t>
            </a:r>
            <a:r>
              <a:rPr lang="en-US" dirty="0"/>
              <a:t>, </a:t>
            </a:r>
            <a:r>
              <a:rPr lang="bg-BG" dirty="0"/>
              <a:t>той трябва да бъде </a:t>
            </a:r>
            <a:r>
              <a:rPr lang="bg-BG" b="1" dirty="0"/>
              <a:t>селектиран</a:t>
            </a:r>
          </a:p>
          <a:p>
            <a:r>
              <a:rPr lang="bg-BG" dirty="0"/>
              <a:t>Това става с помощта на </a:t>
            </a:r>
            <a:r>
              <a:rPr lang="bg-BG" b="1" dirty="0"/>
              <a:t>бутона </a:t>
            </a:r>
            <a:r>
              <a:rPr lang="en-US" dirty="0"/>
              <a:t>[</a:t>
            </a:r>
            <a:r>
              <a:rPr lang="en-US" b="1" dirty="0">
                <a:solidFill>
                  <a:schemeClr val="bg1"/>
                </a:solidFill>
              </a:rPr>
              <a:t>Select</a:t>
            </a:r>
            <a:r>
              <a:rPr lang="en-US" dirty="0"/>
              <a:t>]</a:t>
            </a:r>
            <a:r>
              <a:rPr lang="en-US" b="1" dirty="0"/>
              <a:t> </a:t>
            </a:r>
            <a:r>
              <a:rPr lang="bg-BG" dirty="0"/>
              <a:t>в </a:t>
            </a:r>
            <a:r>
              <a:rPr lang="bg-BG" b="1" dirty="0"/>
              <a:t>панела </a:t>
            </a:r>
            <a:r>
              <a:rPr lang="en-US" b="1" dirty="0">
                <a:solidFill>
                  <a:schemeClr val="bg1"/>
                </a:solidFill>
              </a:rPr>
              <a:t>Image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Селектиране на изображение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6000" y="1307572"/>
            <a:ext cx="3510000" cy="509142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57982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25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Работи по начина, по който се </a:t>
            </a:r>
            <a:r>
              <a:rPr lang="bg-BG" b="1" dirty="0"/>
              <a:t>изчертава правоъгълник</a:t>
            </a:r>
          </a:p>
          <a:p>
            <a:r>
              <a:rPr lang="bg-BG" dirty="0"/>
              <a:t>След </a:t>
            </a:r>
            <a:r>
              <a:rPr lang="bg-BG" b="1" dirty="0"/>
              <a:t>пускането </a:t>
            </a:r>
            <a:r>
              <a:rPr lang="bg-BG" dirty="0"/>
              <a:t>на</a:t>
            </a:r>
            <a:r>
              <a:rPr lang="bg-BG" b="1" dirty="0"/>
              <a:t> левия бутон</a:t>
            </a:r>
            <a:r>
              <a:rPr lang="bg-BG" dirty="0"/>
              <a:t> се </a:t>
            </a:r>
            <a:r>
              <a:rPr lang="bg-BG" b="1" dirty="0"/>
              <a:t>получава рамка</a:t>
            </a:r>
            <a:r>
              <a:rPr lang="bg-BG" dirty="0"/>
              <a:t>, в която се намира</a:t>
            </a:r>
            <a:r>
              <a:rPr lang="bg-BG" b="1" dirty="0"/>
              <a:t> </a:t>
            </a:r>
            <a:r>
              <a:rPr lang="bg-BG" dirty="0"/>
              <a:t>обектът</a:t>
            </a:r>
            <a:r>
              <a:rPr lang="bg-BG" b="1" dirty="0"/>
              <a:t> </a:t>
            </a:r>
            <a:endParaRPr lang="en-US" b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Rectangular selection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130"/>
          <a:stretch/>
        </p:blipFill>
        <p:spPr>
          <a:xfrm>
            <a:off x="4521000" y="2595860"/>
            <a:ext cx="6345000" cy="416858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954488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26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0402" y="1134000"/>
            <a:ext cx="11818096" cy="5528766"/>
          </a:xfrm>
        </p:spPr>
        <p:txBody>
          <a:bodyPr>
            <a:normAutofit/>
          </a:bodyPr>
          <a:lstStyle/>
          <a:p>
            <a:r>
              <a:rPr lang="bg-BG" sz="3000" dirty="0"/>
              <a:t>При това селектиране се </a:t>
            </a:r>
            <a:r>
              <a:rPr lang="bg-BG" sz="3000" b="1" dirty="0"/>
              <a:t>изчертава линия</a:t>
            </a:r>
            <a:r>
              <a:rPr lang="bg-BG" sz="3000" dirty="0"/>
              <a:t> по </a:t>
            </a:r>
            <a:r>
              <a:rPr lang="bg-BG" sz="3000" b="1" dirty="0"/>
              <a:t>начина</a:t>
            </a:r>
            <a:r>
              <a:rPr lang="bg-BG" sz="3000" dirty="0"/>
              <a:t>, по който се </a:t>
            </a:r>
            <a:r>
              <a:rPr lang="bg-BG" sz="3000" b="1" dirty="0"/>
              <a:t>чертае с молив</a:t>
            </a:r>
          </a:p>
          <a:p>
            <a:r>
              <a:rPr lang="bg-BG" sz="3000" dirty="0"/>
              <a:t>Така се </a:t>
            </a:r>
            <a:r>
              <a:rPr lang="bg-BG" sz="3000" b="1" dirty="0"/>
              <a:t>изчертава</a:t>
            </a:r>
            <a:r>
              <a:rPr lang="bg-BG" sz="3000" dirty="0"/>
              <a:t> желаната от вас </a:t>
            </a:r>
            <a:r>
              <a:rPr lang="bg-BG" sz="3000" b="1" dirty="0"/>
              <a:t>рамка</a:t>
            </a:r>
            <a:r>
              <a:rPr lang="bg-BG" sz="3000" dirty="0"/>
              <a:t>, в която се намира </a:t>
            </a:r>
            <a:r>
              <a:rPr lang="bg-BG" sz="3000" b="1" dirty="0"/>
              <a:t>селектираната част </a:t>
            </a:r>
            <a:r>
              <a:rPr lang="bg-BG" sz="3000" dirty="0"/>
              <a:t>от </a:t>
            </a:r>
            <a:r>
              <a:rPr lang="bg-BG" sz="3000" b="1" dirty="0"/>
              <a:t>обекта</a:t>
            </a:r>
            <a:endParaRPr lang="en-US" sz="3000" b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Free-form selection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343"/>
          <a:stretch/>
        </p:blipFill>
        <p:spPr>
          <a:xfrm>
            <a:off x="6231000" y="2881283"/>
            <a:ext cx="5071326" cy="3875967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064165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1000" y="2984343"/>
            <a:ext cx="4124568" cy="3715465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27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͏</a:t>
            </a:r>
            <a:r>
              <a:rPr lang="en-US" b="1" dirty="0">
                <a:solidFill>
                  <a:schemeClr val="bg1"/>
                </a:solidFill>
              </a:rPr>
              <a:t>Transparent selection </a:t>
            </a:r>
            <a:r>
              <a:rPr lang="en-US" dirty="0"/>
              <a:t>–</a:t>
            </a:r>
            <a:r>
              <a:rPr lang="bg-BG" dirty="0"/>
              <a:t> </a:t>
            </a:r>
            <a:r>
              <a:rPr lang="bg-BG" b="1" dirty="0"/>
              <a:t>избира</a:t>
            </a:r>
            <a:r>
              <a:rPr lang="bg-BG" dirty="0"/>
              <a:t> само част от </a:t>
            </a:r>
            <a:r>
              <a:rPr lang="bg-BG" b="1" dirty="0"/>
              <a:t>изображението</a:t>
            </a:r>
            <a:r>
              <a:rPr lang="bg-BG" dirty="0"/>
              <a:t> </a:t>
            </a:r>
            <a:r>
              <a:rPr lang="bg-BG" b="1" dirty="0"/>
              <a:t>без фоновия цвят</a:t>
            </a:r>
          </a:p>
          <a:p>
            <a:pPr lvl="1"/>
            <a:r>
              <a:rPr lang="bg-BG" b="1" dirty="0"/>
              <a:t>Изображението</a:t>
            </a:r>
            <a:r>
              <a:rPr lang="bg-BG" dirty="0"/>
              <a:t> с </a:t>
            </a:r>
            <a:r>
              <a:rPr lang="bg-BG" b="1" dirty="0"/>
              <a:t>прозрачни части </a:t>
            </a:r>
            <a:r>
              <a:rPr lang="bg-BG" dirty="0"/>
              <a:t>може да се постави върху различни</a:t>
            </a:r>
            <a:r>
              <a:rPr lang="bg-BG" b="1" dirty="0"/>
              <a:t> </a:t>
            </a:r>
            <a:r>
              <a:rPr lang="bg-BG" dirty="0"/>
              <a:t>фонове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Transparent selection</a:t>
            </a:r>
          </a:p>
        </p:txBody>
      </p:sp>
    </p:spTree>
    <p:extLst>
      <p:ext uri="{BB962C8B-B14F-4D97-AF65-F5344CB8AC3E}">
        <p14:creationId xmlns:p14="http://schemas.microsoft.com/office/powerpoint/2010/main" val="2975204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28</a:t>
            </a:fld>
            <a:endParaRPr lang="en-US" noProof="0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Ползи от </a:t>
            </a:r>
            <a:r>
              <a:rPr lang="en-US" dirty="0"/>
              <a:t>Transparent selection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407823" y="1622588"/>
            <a:ext cx="5137964" cy="3156412"/>
            <a:chOff x="606000" y="1989000"/>
            <a:chExt cx="4541524" cy="279000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4844"/>
            <a:stretch/>
          </p:blipFill>
          <p:spPr>
            <a:xfrm>
              <a:off x="606000" y="1989000"/>
              <a:ext cx="4465420" cy="2790000"/>
            </a:xfrm>
            <a:prstGeom prst="rect">
              <a:avLst/>
            </a:prstGeom>
          </p:spPr>
        </p:pic>
        <p:sp>
          <p:nvSpPr>
            <p:cNvPr id="14" name="Rectangle 13"/>
            <p:cNvSpPr/>
            <p:nvPr/>
          </p:nvSpPr>
          <p:spPr bwMode="auto">
            <a:xfrm>
              <a:off x="606000" y="1989000"/>
              <a:ext cx="4541524" cy="2790000"/>
            </a:xfrm>
            <a:prstGeom prst="rect">
              <a:avLst/>
            </a:prstGeom>
            <a:noFill/>
            <a:ln w="12700">
              <a:solidFill>
                <a:schemeClr val="bg2">
                  <a:lumMod val="75000"/>
                  <a:alpha val="8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001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6732314" y="1622588"/>
            <a:ext cx="5151071" cy="3156412"/>
            <a:chOff x="6951000" y="1989000"/>
            <a:chExt cx="4553109" cy="2790000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3194"/>
            <a:stretch/>
          </p:blipFill>
          <p:spPr>
            <a:xfrm>
              <a:off x="6951000" y="1989001"/>
              <a:ext cx="4553109" cy="2743010"/>
            </a:xfrm>
            <a:prstGeom prst="rect">
              <a:avLst/>
            </a:prstGeom>
          </p:spPr>
        </p:pic>
        <p:sp>
          <p:nvSpPr>
            <p:cNvPr id="15" name="Rectangle 14"/>
            <p:cNvSpPr/>
            <p:nvPr/>
          </p:nvSpPr>
          <p:spPr bwMode="auto">
            <a:xfrm>
              <a:off x="6954476" y="1989000"/>
              <a:ext cx="4541524" cy="2790000"/>
            </a:xfrm>
            <a:prstGeom prst="rect">
              <a:avLst/>
            </a:prstGeom>
            <a:noFill/>
            <a:ln w="12700">
              <a:solidFill>
                <a:schemeClr val="bg2">
                  <a:lumMod val="75000"/>
                  <a:alpha val="8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001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27632155-526B-7467-4F37-317A5D16B79D}"/>
              </a:ext>
            </a:extLst>
          </p:cNvPr>
          <p:cNvSpPr txBox="1"/>
          <p:nvPr/>
        </p:nvSpPr>
        <p:spPr>
          <a:xfrm>
            <a:off x="7536000" y="4967482"/>
            <a:ext cx="3660902" cy="668361"/>
          </a:xfrm>
          <a:prstGeom prst="rect">
            <a:avLst/>
          </a:prstGeom>
          <a:noFill/>
          <a:ln w="12700">
            <a:noFill/>
          </a:ln>
        </p:spPr>
        <p:txBody>
          <a:bodyPr vert="horz" wrap="none" lIns="144000" tIns="108000" rIns="144000" bIns="108000" rtlCol="0">
            <a:spAutoFit/>
          </a:bodyPr>
          <a:lstStyle/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dirty="0" smtClean="0"/>
              <a:t>С</a:t>
            </a:r>
            <a:r>
              <a:rPr lang="bg-BG" sz="2800" dirty="0" smtClean="0"/>
              <a:t> </a:t>
            </a:r>
            <a:r>
              <a:rPr lang="en-US" sz="2800" dirty="0"/>
              <a:t>transparent selection</a:t>
            </a:r>
            <a:endParaRPr lang="bg-BG" sz="2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0348B4-9C0A-70E3-93BE-9FA868D66F37}"/>
              </a:ext>
            </a:extLst>
          </p:cNvPr>
          <p:cNvSpPr txBox="1"/>
          <p:nvPr/>
        </p:nvSpPr>
        <p:spPr>
          <a:xfrm>
            <a:off x="981533" y="4967483"/>
            <a:ext cx="3990543" cy="668361"/>
          </a:xfrm>
          <a:prstGeom prst="rect">
            <a:avLst/>
          </a:prstGeom>
          <a:noFill/>
          <a:ln w="12700">
            <a:noFill/>
          </a:ln>
        </p:spPr>
        <p:txBody>
          <a:bodyPr vert="horz" wrap="none" lIns="144000" tIns="108000" rIns="144000" bIns="108000" rtlCol="0">
            <a:spAutoFit/>
          </a:bodyPr>
          <a:lstStyle/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dirty="0"/>
              <a:t>Без</a:t>
            </a:r>
            <a:r>
              <a:rPr lang="bg-BG" sz="2800" dirty="0"/>
              <a:t> </a:t>
            </a:r>
            <a:r>
              <a:rPr lang="en-US" sz="2800" dirty="0"/>
              <a:t>transparent selection</a:t>
            </a:r>
            <a:endParaRPr lang="bg-BG" sz="2800" dirty="0"/>
          </a:p>
        </p:txBody>
      </p:sp>
    </p:spTree>
    <p:extLst>
      <p:ext uri="{BB962C8B-B14F-4D97-AF65-F5344CB8AC3E}">
        <p14:creationId xmlns:p14="http://schemas.microsoft.com/office/powerpoint/2010/main" val="1249925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0E49D336-45B6-44D3-97C4-E28F8DEA2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69725" y="1577986"/>
            <a:ext cx="7581212" cy="4772369"/>
          </a:xfrm>
        </p:spPr>
        <p:txBody>
          <a:bodyPr/>
          <a:lstStyle>
            <a:lvl1pPr marL="514350" indent="-514350"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</a:defRPr>
            </a:lvl1pPr>
            <a:lvl2pPr marL="112393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1733520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3pPr>
            <a:lvl4pPr marL="234310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4pPr>
            <a:lvl5pPr marL="2952689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Какво научихме днес?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AFE522-EB7D-4931-A015-9A7E8A98517D}"/>
              </a:ext>
            </a:extLst>
          </p:cNvPr>
          <p:cNvGrpSpPr/>
          <p:nvPr/>
        </p:nvGrpSpPr>
        <p:grpSpPr>
          <a:xfrm>
            <a:off x="196766" y="1314000"/>
            <a:ext cx="11798468" cy="5300339"/>
            <a:chOff x="472011" y="1508786"/>
            <a:chExt cx="3799787" cy="4865561"/>
          </a:xfrm>
        </p:grpSpPr>
        <p:sp>
          <p:nvSpPr>
            <p:cNvPr id="10" name="Rounded Rectangle 10">
              <a:extLst>
                <a:ext uri="{FF2B5EF4-FFF2-40B4-BE49-F238E27FC236}">
                  <a16:creationId xmlns:a16="http://schemas.microsoft.com/office/drawing/2014/main" id="{18F78F23-3D09-4B63-8DF9-D49CFBB145EE}"/>
                </a:ext>
              </a:extLst>
            </p:cNvPr>
            <p:cNvSpPr/>
            <p:nvPr userDrawn="1"/>
          </p:nvSpPr>
          <p:spPr>
            <a:xfrm>
              <a:off x="472011" y="1508786"/>
              <a:ext cx="3799787" cy="4865561"/>
            </a:xfrm>
            <a:prstGeom prst="roundRect">
              <a:avLst>
                <a:gd name="adj" fmla="val 396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 dirty="0"/>
            </a:p>
          </p:txBody>
        </p:sp>
        <p:sp>
          <p:nvSpPr>
            <p:cNvPr id="11" name="Rounded Rectangle 16">
              <a:extLst>
                <a:ext uri="{FF2B5EF4-FFF2-40B4-BE49-F238E27FC236}">
                  <a16:creationId xmlns:a16="http://schemas.microsoft.com/office/drawing/2014/main" id="{F12C06CE-2BBE-46C2-B718-813794C58DF9}"/>
                </a:ext>
              </a:extLst>
            </p:cNvPr>
            <p:cNvSpPr/>
            <p:nvPr userDrawn="1"/>
          </p:nvSpPr>
          <p:spPr>
            <a:xfrm>
              <a:off x="540767" y="1781251"/>
              <a:ext cx="85794" cy="4320631"/>
            </a:xfrm>
            <a:prstGeom prst="roundRect">
              <a:avLst>
                <a:gd name="adj" fmla="val 50000"/>
              </a:avLst>
            </a:prstGeom>
            <a:solidFill>
              <a:schemeClr val="bg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>
                <a:solidFill>
                  <a:schemeClr val="bg1"/>
                </a:solidFill>
              </a:endParaRPr>
            </a:p>
          </p:txBody>
        </p:sp>
        <p:sp>
          <p:nvSpPr>
            <p:cNvPr id="12" name="Half Frame 11">
              <a:extLst>
                <a:ext uri="{FF2B5EF4-FFF2-40B4-BE49-F238E27FC236}">
                  <a16:creationId xmlns:a16="http://schemas.microsoft.com/office/drawing/2014/main" id="{66CDBB1E-AF3C-43FC-9F34-2DD691F81726}"/>
                </a:ext>
              </a:extLst>
            </p:cNvPr>
            <p:cNvSpPr/>
            <p:nvPr userDrawn="1"/>
          </p:nvSpPr>
          <p:spPr>
            <a:xfrm rot="5400000">
              <a:off x="3762569" y="1912372"/>
              <a:ext cx="669775" cy="238503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>
                <a:solidFill>
                  <a:schemeClr val="tx1"/>
                </a:solidFill>
              </a:endParaRPr>
            </a:p>
          </p:txBody>
        </p:sp>
      </p:grpSp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B96A0DF8-27E7-4DC8-BBE3-7238AAAEB845}"/>
              </a:ext>
            </a:extLst>
          </p:cNvPr>
          <p:cNvSpPr txBox="1">
            <a:spLocks/>
          </p:cNvSpPr>
          <p:nvPr/>
        </p:nvSpPr>
        <p:spPr>
          <a:xfrm>
            <a:off x="676648" y="1449000"/>
            <a:ext cx="11269351" cy="4894130"/>
          </a:xfrm>
          <a:prstGeom prst="rect">
            <a:avLst/>
          </a:prstGeom>
        </p:spPr>
        <p:txBody>
          <a:bodyPr vert="horz" lIns="108000" tIns="36000" rIns="108000" bIns="36000" rtlCol="0">
            <a:noAutofit/>
          </a:bodyPr>
          <a:lstStyle>
            <a:lvl1pPr marL="456915" indent="-456915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49">
              <a:buClr>
                <a:schemeClr val="bg2"/>
              </a:buClr>
            </a:pPr>
            <a:r>
              <a:rPr lang="bg-BG" sz="3200" b="1" dirty="0">
                <a:solidFill>
                  <a:schemeClr val="bg2"/>
                </a:solidFill>
              </a:rPr>
              <a:t>Рисуване</a:t>
            </a:r>
            <a:r>
              <a:rPr lang="bg-BG" sz="3200" dirty="0">
                <a:solidFill>
                  <a:schemeClr val="bg2"/>
                </a:solidFill>
              </a:rPr>
              <a:t> на изображение в </a:t>
            </a:r>
            <a:r>
              <a:rPr lang="en-US" sz="32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Paint</a:t>
            </a:r>
            <a:r>
              <a:rPr lang="bg-BG" sz="3200" dirty="0">
                <a:solidFill>
                  <a:schemeClr val="bg2"/>
                </a:solidFill>
              </a:rPr>
              <a:t> с:</a:t>
            </a:r>
          </a:p>
          <a:p>
            <a:pPr marL="914115" lvl="1">
              <a:buClr>
                <a:schemeClr val="bg2"/>
              </a:buClr>
            </a:pPr>
            <a:r>
              <a:rPr lang="bg-BG" sz="3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Молив</a:t>
            </a:r>
            <a:endParaRPr lang="bg-BG" sz="3000" dirty="0">
              <a:solidFill>
                <a:schemeClr val="bg2"/>
              </a:solidFill>
            </a:endParaRPr>
          </a:p>
          <a:p>
            <a:pPr marL="914115" lvl="1">
              <a:buClr>
                <a:schemeClr val="bg2"/>
              </a:buClr>
            </a:pPr>
            <a:r>
              <a:rPr lang="bg-BG" sz="3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Четка</a:t>
            </a:r>
            <a:endParaRPr lang="en-US" sz="3000" b="1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marL="381049">
              <a:buClr>
                <a:schemeClr val="bg2"/>
              </a:buClr>
            </a:pPr>
            <a:r>
              <a:rPr lang="bg-BG" sz="3200" b="1" dirty="0">
                <a:solidFill>
                  <a:schemeClr val="bg2"/>
                </a:solidFill>
              </a:rPr>
              <a:t>Изчертаване</a:t>
            </a:r>
            <a:r>
              <a:rPr lang="bg-BG" sz="3200" dirty="0">
                <a:solidFill>
                  <a:schemeClr val="bg2"/>
                </a:solidFill>
              </a:rPr>
              <a:t> на:</a:t>
            </a:r>
          </a:p>
          <a:p>
            <a:pPr marL="914115" lvl="1">
              <a:buClr>
                <a:schemeClr val="bg2"/>
              </a:buClr>
            </a:pPr>
            <a:r>
              <a:rPr lang="bg-BG" sz="3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Права</a:t>
            </a:r>
            <a:r>
              <a:rPr lang="bg-BG" sz="3000" b="1" dirty="0">
                <a:solidFill>
                  <a:schemeClr val="bg2"/>
                </a:solidFill>
              </a:rPr>
              <a:t> линия</a:t>
            </a:r>
          </a:p>
          <a:p>
            <a:pPr marL="914115" lvl="1">
              <a:buClr>
                <a:schemeClr val="bg2"/>
              </a:buClr>
            </a:pPr>
            <a:r>
              <a:rPr lang="bg-BG" sz="3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Крива</a:t>
            </a:r>
            <a:r>
              <a:rPr lang="bg-BG" sz="3000" b="1" dirty="0">
                <a:solidFill>
                  <a:schemeClr val="bg2"/>
                </a:solidFill>
              </a:rPr>
              <a:t> линия</a:t>
            </a:r>
          </a:p>
          <a:p>
            <a:pPr marL="914115" lvl="1">
              <a:buClr>
                <a:schemeClr val="bg2"/>
              </a:buClr>
            </a:pPr>
            <a:r>
              <a:rPr lang="bg-BG" sz="3000" b="1" dirty="0">
                <a:solidFill>
                  <a:schemeClr val="bg2"/>
                </a:solidFill>
              </a:rPr>
              <a:t>Геометрични </a:t>
            </a:r>
            <a:r>
              <a:rPr lang="bg-BG" sz="3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фигури</a:t>
            </a:r>
          </a:p>
          <a:p>
            <a:pPr marL="381049">
              <a:buClr>
                <a:schemeClr val="bg2"/>
              </a:buClr>
            </a:pPr>
            <a:r>
              <a:rPr lang="bg-BG" sz="3200" b="1" dirty="0">
                <a:solidFill>
                  <a:schemeClr val="bg2"/>
                </a:solidFill>
              </a:rPr>
              <a:t>Селектиране</a:t>
            </a:r>
            <a:r>
              <a:rPr lang="bg-BG" sz="3200" dirty="0">
                <a:solidFill>
                  <a:schemeClr val="bg2"/>
                </a:solidFill>
              </a:rPr>
              <a:t> и </a:t>
            </a:r>
            <a:r>
              <a:rPr lang="bg-BG" sz="3200" b="1" dirty="0">
                <a:solidFill>
                  <a:schemeClr val="bg2"/>
                </a:solidFill>
              </a:rPr>
              <a:t>манипулиране</a:t>
            </a:r>
            <a:r>
              <a:rPr lang="bg-BG" sz="3200" dirty="0">
                <a:solidFill>
                  <a:schemeClr val="bg2"/>
                </a:solidFill>
              </a:rPr>
              <a:t> на </a:t>
            </a:r>
            <a:r>
              <a:rPr lang="bg-BG" sz="3200" b="1" dirty="0">
                <a:solidFill>
                  <a:schemeClr val="bg2"/>
                </a:solidFill>
              </a:rPr>
              <a:t>обект</a:t>
            </a:r>
            <a:endParaRPr lang="bg-BG" sz="2800" dirty="0">
              <a:solidFill>
                <a:schemeClr val="bg2"/>
              </a:solidFill>
            </a:endParaRPr>
          </a:p>
          <a:p>
            <a:pPr marL="381049">
              <a:spcAft>
                <a:spcPts val="1200"/>
              </a:spcAft>
              <a:buClr>
                <a:schemeClr val="bg2"/>
              </a:buClr>
            </a:pPr>
            <a:endParaRPr lang="bg-BG" sz="28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2023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/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dirty="0"/>
              <a:t>Основни инструменти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dirty="0"/>
              <a:t>Рисуване на изображение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823700" y="6507163"/>
            <a:ext cx="368300" cy="296862"/>
          </a:xfrm>
          <a:prstGeom prst="rect">
            <a:avLst/>
          </a:prstGeom>
        </p:spPr>
        <p:txBody>
          <a:bodyPr/>
          <a:lstStyle/>
          <a:p>
            <a:fld id="{2BF067CD-8E6B-4360-9AA8-C5DF2A48A6D1}" type="slidenum">
              <a:rPr lang="en-US" noProof="0" smtClean="0"/>
              <a:pPr/>
              <a:t>3</a:t>
            </a:fld>
            <a:endParaRPr lang="en-US" noProof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6000" y="1539000"/>
            <a:ext cx="2155570" cy="215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184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Title">
            <a:extLst>
              <a:ext uri="{FF2B5EF4-FFF2-40B4-BE49-F238E27FC236}">
                <a16:creationId xmlns:a16="http://schemas.microsoft.com/office/drawing/2014/main" id="{FA0703FC-0F8F-4C80-A615-E4B381EC0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Въпроси</a:t>
            </a:r>
            <a:r>
              <a:rPr lang="en-US" dirty="0"/>
              <a:t>?</a:t>
            </a:r>
          </a:p>
        </p:txBody>
      </p:sp>
      <p:sp>
        <p:nvSpPr>
          <p:cNvPr id="2" name="Rectangle Bottom Copyright">
            <a:extLst>
              <a:ext uri="{FF2B5EF4-FFF2-40B4-BE49-F238E27FC236}">
                <a16:creationId xmlns:a16="http://schemas.microsoft.com/office/drawing/2014/main" id="{664812A4-2991-44D1-BFE9-32E55AADF8A5}"/>
              </a:ext>
            </a:extLst>
          </p:cNvPr>
          <p:cNvSpPr/>
          <p:nvPr/>
        </p:nvSpPr>
        <p:spPr>
          <a:xfrm>
            <a:off x="111000" y="6454758"/>
            <a:ext cx="11970000" cy="304242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Проект "</a:t>
            </a:r>
            <a:r>
              <a:rPr lang="bg-BG" sz="1600" dirty="0">
                <a:solidFill>
                  <a:schemeClr val="bg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Отворено учебно съдържание по програмиране и ИТ</a:t>
            </a: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", СофтУни Фондация (лиценз </a:t>
            </a:r>
            <a:r>
              <a:rPr lang="en-US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CC-BY-NC-SA</a:t>
            </a: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endParaRPr lang="bg-BG" sz="2400" dirty="0">
              <a:solidFill>
                <a:schemeClr val="bg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2534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48C3C93-90A1-4D31-BEA6-B54D1106CE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2" name="Slide Body">
            <a:extLst>
              <a:ext uri="{FF2B5EF4-FFF2-40B4-BE49-F238E27FC236}">
                <a16:creationId xmlns:a16="http://schemas.microsoft.com/office/drawing/2014/main" id="{980F49B1-E4BE-4389-A747-7AB9B71AD9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269001"/>
            <a:ext cx="9865598" cy="2474999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bg-BG" sz="3200" dirty="0"/>
              <a:t>Този курс</a:t>
            </a:r>
            <a:r>
              <a:rPr lang="en-US" sz="3200" dirty="0"/>
              <a:t> (</a:t>
            </a:r>
            <a:r>
              <a:rPr lang="bg-BG" sz="3200" dirty="0"/>
              <a:t>презентации, примери, демонстрационен код, упражнения, домашни, видео и други активи</a:t>
            </a:r>
            <a:r>
              <a:rPr lang="en-US" sz="3200" dirty="0"/>
              <a:t>) </a:t>
            </a:r>
            <a:r>
              <a:rPr lang="bg-BG" sz="3200" dirty="0"/>
              <a:t>представлява</a:t>
            </a:r>
            <a:r>
              <a:rPr lang="en-US" sz="3200" dirty="0"/>
              <a:t> </a:t>
            </a:r>
            <a:r>
              <a:rPr lang="bg-BG" sz="3200" b="1" dirty="0"/>
              <a:t>свободно учебно съдържание </a:t>
            </a:r>
            <a:r>
              <a:rPr lang="bg-BG" sz="3200" dirty="0"/>
              <a:t>и се разпространява под свободен лиценз </a:t>
            </a:r>
            <a:r>
              <a:rPr lang="en-US" sz="3200" b="1" dirty="0"/>
              <a:t>CC-BY-NC-SA</a:t>
            </a:r>
            <a:endParaRPr lang="bg-BG" sz="3200" dirty="0"/>
          </a:p>
        </p:txBody>
      </p:sp>
      <p:pic>
        <p:nvPicPr>
          <p:cNvPr id="6" name="Picture License" descr="License">
            <a:extLst>
              <a:ext uri="{FF2B5EF4-FFF2-40B4-BE49-F238E27FC236}">
                <a16:creationId xmlns:a16="http://schemas.microsoft.com/office/drawing/2014/main" id="{82BA520F-A037-4E01-AA18-27D9F1E930A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226175" y="1440120"/>
            <a:ext cx="1198986" cy="1268880"/>
          </a:xfrm>
          <a:prstGeom prst="rect">
            <a:avLst/>
          </a:prstGeom>
        </p:spPr>
      </p:pic>
      <p:sp>
        <p:nvSpPr>
          <p:cNvPr id="3" name="Slide Title">
            <a:extLst>
              <a:ext uri="{FF2B5EF4-FFF2-40B4-BE49-F238E27FC236}">
                <a16:creationId xmlns:a16="http://schemas.microsoft.com/office/drawing/2014/main" id="{E5F1FB41-80C3-4816-BC47-CCC50632E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Лиценз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18DF19-B750-4C88-975B-661A6BF61F5E}"/>
              </a:ext>
            </a:extLst>
          </p:cNvPr>
          <p:cNvSpPr txBox="1"/>
          <p:nvPr/>
        </p:nvSpPr>
        <p:spPr>
          <a:xfrm>
            <a:off x="190401" y="3927519"/>
            <a:ext cx="11710599" cy="1979644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marL="360363" indent="-360363" defTabSz="1218438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lang="bg-BG" sz="3200" dirty="0"/>
              <a:t>Проект "</a:t>
            </a:r>
            <a:r>
              <a:rPr lang="bg-BG" sz="3200" b="1" dirty="0"/>
              <a:t>Отворено учебно съдържание по програмиране и ИТ</a:t>
            </a:r>
            <a:r>
              <a:rPr lang="bg-BG" sz="3200" dirty="0"/>
              <a:t>" към Фондация "Софтуерен университет"</a:t>
            </a:r>
            <a:r>
              <a:rPr lang="en-US" sz="3200" dirty="0"/>
              <a:t>:</a:t>
            </a:r>
            <a:endParaRPr lang="bg-BG" sz="3200" dirty="0"/>
          </a:p>
          <a:p>
            <a:pPr marL="817563" lvl="1" indent="-360363" defTabSz="1218438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  <a:hlinkClick r:id="rId4"/>
              </a:rPr>
              <a:t>https://github.com/BG-IT-Edu</a:t>
            </a:r>
            <a:endParaRPr kumimoji="0" lang="bg-BG" sz="3200" b="0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7" name="Picture 6" title="CC-BY-NC-SA License">
            <a:hlinkClick r:id="rId5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F6C77C47-F7D8-A176-5C69-7FDE5C7E80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31000" y="2908593"/>
            <a:ext cx="1989336" cy="696022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79276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b="1" dirty="0"/>
              <a:t>Основните инструменти </a:t>
            </a:r>
            <a:r>
              <a:rPr lang="bg-BG" dirty="0"/>
              <a:t>за рисуване:</a:t>
            </a:r>
          </a:p>
          <a:p>
            <a:pPr lvl="1"/>
            <a:r>
              <a:rPr lang="bg-BG" dirty="0"/>
              <a:t>͏</a:t>
            </a:r>
            <a:r>
              <a:rPr lang="en-US" b="1" dirty="0">
                <a:solidFill>
                  <a:schemeClr val="bg1"/>
                </a:solidFill>
              </a:rPr>
              <a:t>Pencil </a:t>
            </a:r>
            <a:r>
              <a:rPr lang="en-US" dirty="0"/>
              <a:t>(</a:t>
            </a:r>
            <a:r>
              <a:rPr lang="bg-BG" b="1" dirty="0"/>
              <a:t>Молив</a:t>
            </a:r>
            <a:r>
              <a:rPr lang="en-US" dirty="0"/>
              <a:t>)</a:t>
            </a:r>
            <a:endParaRPr lang="bg-BG" dirty="0"/>
          </a:p>
          <a:p>
            <a:pPr lvl="1"/>
            <a:r>
              <a:rPr lang="bg-BG" dirty="0"/>
              <a:t>͏</a:t>
            </a:r>
            <a:r>
              <a:rPr lang="en-US" b="1" dirty="0">
                <a:solidFill>
                  <a:schemeClr val="bg1"/>
                </a:solidFill>
              </a:rPr>
              <a:t>Brushes</a:t>
            </a:r>
            <a:r>
              <a:rPr lang="en-US" dirty="0"/>
              <a:t> </a:t>
            </a:r>
            <a:r>
              <a:rPr lang="bg-BG" dirty="0"/>
              <a:t>(</a:t>
            </a:r>
            <a:r>
              <a:rPr lang="bg-BG" b="1" dirty="0"/>
              <a:t>Четки</a:t>
            </a:r>
            <a:r>
              <a:rPr lang="bg-BG" dirty="0"/>
              <a:t>)</a:t>
            </a:r>
          </a:p>
          <a:p>
            <a:r>
              <a:rPr lang="bg-BG" dirty="0"/>
              <a:t>При </a:t>
            </a:r>
            <a:r>
              <a:rPr lang="bg-BG" b="1" dirty="0"/>
              <a:t>влачене</a:t>
            </a:r>
            <a:r>
              <a:rPr lang="bg-BG" dirty="0"/>
              <a:t> с </a:t>
            </a:r>
            <a:r>
              <a:rPr lang="bg-BG" b="1" dirty="0"/>
              <a:t>натиснат ляв бутон </a:t>
            </a:r>
            <a:r>
              <a:rPr lang="bg-BG" dirty="0"/>
              <a:t>на мишката </a:t>
            </a:r>
            <a:r>
              <a:rPr lang="bg-BG" b="1" dirty="0"/>
              <a:t>рисувате</a:t>
            </a:r>
            <a:r>
              <a:rPr lang="bg-BG" dirty="0"/>
              <a:t> с </a:t>
            </a:r>
            <a:r>
              <a:rPr lang="en-US" b="1" dirty="0">
                <a:solidFill>
                  <a:schemeClr val="bg1"/>
                </a:solidFill>
              </a:rPr>
              <a:t>Color 1</a:t>
            </a:r>
            <a:r>
              <a:rPr lang="bg-BG" dirty="0"/>
              <a:t>, а при </a:t>
            </a:r>
            <a:r>
              <a:rPr lang="bg-BG" b="1" dirty="0"/>
              <a:t>натиснат десен бутон </a:t>
            </a:r>
            <a:r>
              <a:rPr lang="bg-BG" dirty="0"/>
              <a:t>– </a:t>
            </a:r>
            <a:r>
              <a:rPr lang="en-US" b="1" dirty="0">
                <a:solidFill>
                  <a:schemeClr val="bg1"/>
                </a:solidFill>
              </a:rPr>
              <a:t>Color 2</a:t>
            </a:r>
          </a:p>
          <a:p>
            <a:r>
              <a:rPr lang="bg-BG" b="1" dirty="0"/>
              <a:t>Основна характеристика</a:t>
            </a:r>
            <a:r>
              <a:rPr lang="bg-BG" dirty="0"/>
              <a:t> на инструментите за рисуване е </a:t>
            </a:r>
            <a:r>
              <a:rPr lang="bg-BG" b="1" dirty="0"/>
              <a:t>дебелина на линията</a:t>
            </a:r>
          </a:p>
          <a:p>
            <a:pPr lvl="1"/>
            <a:r>
              <a:rPr lang="bg-BG" dirty="0"/>
              <a:t>Избира се </a:t>
            </a:r>
            <a:r>
              <a:rPr lang="bg-BG" b="1" dirty="0"/>
              <a:t>бутона </a:t>
            </a:r>
            <a:r>
              <a:rPr lang="en-US" dirty="0"/>
              <a:t>[</a:t>
            </a:r>
            <a:r>
              <a:rPr lang="en-US" b="1" dirty="0">
                <a:solidFill>
                  <a:schemeClr val="bg1"/>
                </a:solidFill>
              </a:rPr>
              <a:t>Size</a:t>
            </a:r>
            <a:r>
              <a:rPr lang="en-US" dirty="0"/>
              <a:t>]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Инструменти за рисуване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6000" y="2068347"/>
            <a:ext cx="984269" cy="9831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72" t="6390" r="20472" b="5179"/>
          <a:stretch/>
        </p:blipFill>
        <p:spPr>
          <a:xfrm>
            <a:off x="6816000" y="1943998"/>
            <a:ext cx="1350000" cy="1231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53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5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Рисуване с молив – видео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334" y="1224000"/>
            <a:ext cx="9973333" cy="54450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801601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6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Рисуване с четка – видео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333" y="1224000"/>
            <a:ext cx="9973335" cy="54450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123986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7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11000" y="1196125"/>
            <a:ext cx="12009444" cy="5528766"/>
          </a:xfrm>
        </p:spPr>
        <p:txBody>
          <a:bodyPr/>
          <a:lstStyle/>
          <a:p>
            <a:r>
              <a:rPr lang="bg-BG" dirty="0"/>
              <a:t>При използването на </a:t>
            </a:r>
            <a:r>
              <a:rPr lang="bg-BG" b="1" dirty="0"/>
              <a:t>инструмента </a:t>
            </a:r>
            <a:r>
              <a:rPr lang="bg-BG" b="1" dirty="0">
                <a:solidFill>
                  <a:schemeClr val="bg1"/>
                </a:solidFill>
              </a:rPr>
              <a:t>гума</a:t>
            </a:r>
            <a:r>
              <a:rPr lang="bg-BG" dirty="0"/>
              <a:t>, </a:t>
            </a:r>
            <a:r>
              <a:rPr lang="en-US" b="1" dirty="0">
                <a:solidFill>
                  <a:schemeClr val="bg1"/>
                </a:solidFill>
              </a:rPr>
              <a:t>Color 2</a:t>
            </a:r>
            <a:r>
              <a:rPr lang="bg-BG" dirty="0"/>
              <a:t> трябва</a:t>
            </a:r>
            <a:r>
              <a:rPr lang="en-US" dirty="0"/>
              <a:t> </a:t>
            </a:r>
            <a:r>
              <a:rPr lang="bg-BG" dirty="0"/>
              <a:t>да бъде като </a:t>
            </a:r>
            <a:r>
              <a:rPr lang="bg-BG" b="1" dirty="0"/>
              <a:t>цвета</a:t>
            </a:r>
            <a:r>
              <a:rPr lang="bg-BG" dirty="0"/>
              <a:t> на </a:t>
            </a:r>
            <a:r>
              <a:rPr lang="bg-BG" b="1" dirty="0"/>
              <a:t>работното поле</a:t>
            </a:r>
            <a:r>
              <a:rPr lang="bg-BG" dirty="0"/>
              <a:t>, иначе работи като </a:t>
            </a:r>
            <a:r>
              <a:rPr lang="bg-BG" b="1" dirty="0"/>
              <a:t>молив</a:t>
            </a:r>
            <a:endParaRPr lang="en-US" b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Изтриване с гума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5656" y="2341857"/>
            <a:ext cx="8028185" cy="4383034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971885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8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Отворете </a:t>
            </a:r>
            <a:r>
              <a:rPr lang="bg-BG" b="1" dirty="0"/>
              <a:t>файла</a:t>
            </a:r>
            <a:r>
              <a:rPr lang="bg-BG" dirty="0"/>
              <a:t> </a:t>
            </a:r>
            <a:r>
              <a:rPr lang="en-US" b="1" dirty="0">
                <a:solidFill>
                  <a:schemeClr val="bg1"/>
                </a:solidFill>
              </a:rPr>
              <a:t>apple.png</a:t>
            </a:r>
            <a:r>
              <a:rPr lang="bg-BG" dirty="0"/>
              <a:t> в </a:t>
            </a:r>
            <a:r>
              <a:rPr lang="bg-BG" b="1" dirty="0"/>
              <a:t>папката</a:t>
            </a:r>
            <a:r>
              <a:rPr lang="en-US" b="1" dirty="0"/>
              <a:t> </a:t>
            </a:r>
            <a:r>
              <a:rPr lang="en-US" b="1" dirty="0">
                <a:solidFill>
                  <a:schemeClr val="bg1"/>
                </a:solidFill>
              </a:rPr>
              <a:t>Resources</a:t>
            </a:r>
            <a:r>
              <a:rPr lang="bg-BG" b="1" dirty="0"/>
              <a:t> </a:t>
            </a:r>
            <a:r>
              <a:rPr lang="bg-BG" dirty="0"/>
              <a:t>и </a:t>
            </a:r>
            <a:r>
              <a:rPr lang="bg-BG" b="1" dirty="0"/>
              <a:t>прерисувайте изображението </a:t>
            </a:r>
            <a:r>
              <a:rPr lang="bg-BG" dirty="0"/>
              <a:t>на </a:t>
            </a:r>
            <a:r>
              <a:rPr lang="bg-BG" b="1" dirty="0"/>
              <a:t>нов файл</a:t>
            </a:r>
            <a:r>
              <a:rPr lang="en-US" dirty="0"/>
              <a:t>, </a:t>
            </a:r>
            <a:r>
              <a:rPr lang="bg-BG" dirty="0"/>
              <a:t>използвайки програмата </a:t>
            </a:r>
            <a:r>
              <a:rPr lang="en-US" b="1" dirty="0">
                <a:solidFill>
                  <a:schemeClr val="bg1"/>
                </a:solidFill>
              </a:rPr>
              <a:t>Paint</a:t>
            </a:r>
            <a:r>
              <a:rPr lang="bg-BG" dirty="0"/>
              <a:t>. Съхранете файла с </a:t>
            </a:r>
            <a:r>
              <a:rPr lang="bg-BG" b="1" dirty="0"/>
              <a:t>име </a:t>
            </a:r>
            <a:r>
              <a:rPr lang="en-US" b="1" dirty="0">
                <a:solidFill>
                  <a:schemeClr val="bg1"/>
                </a:solidFill>
              </a:rPr>
              <a:t>bestApple.png</a:t>
            </a:r>
            <a:r>
              <a:rPr lang="en-US" dirty="0"/>
              <a:t>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Задача: Рисуване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90" t="9905" r="9434" b="12265"/>
          <a:stretch/>
        </p:blipFill>
        <p:spPr>
          <a:xfrm>
            <a:off x="4014546" y="3654000"/>
            <a:ext cx="4162909" cy="2631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074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sz="quarter" idx="10"/>
          </p:nvPr>
        </p:nvSpPr>
        <p:spPr>
          <a:xfrm>
            <a:off x="615109" y="4704824"/>
            <a:ext cx="10961783" cy="1649175"/>
          </a:xfrm>
        </p:spPr>
        <p:txBody>
          <a:bodyPr/>
          <a:lstStyle/>
          <a:p>
            <a:r>
              <a:rPr lang="bg-BG" dirty="0"/>
              <a:t>Изчертаване на линии и геометрични фигури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823700" y="6507163"/>
            <a:ext cx="368300" cy="296862"/>
          </a:xfrm>
          <a:prstGeom prst="rect">
            <a:avLst/>
          </a:prstGeom>
        </p:spPr>
        <p:txBody>
          <a:bodyPr/>
          <a:lstStyle/>
          <a:p>
            <a:fld id="{2BF067CD-8E6B-4360-9AA8-C5DF2A48A6D1}" type="slidenum">
              <a:rPr lang="en-US" noProof="0" smtClean="0"/>
              <a:pPr/>
              <a:t>9</a:t>
            </a:fld>
            <a:endParaRPr lang="en-US" noProof="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6000" y="684000"/>
            <a:ext cx="3065144" cy="3833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653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theme/theme1.xml><?xml version="1.0" encoding="utf-8"?>
<a:theme xmlns:a="http://schemas.openxmlformats.org/drawingml/2006/main" name="SoftUni">
  <a:themeElements>
    <a:clrScheme name="Custom 2">
      <a:dk1>
        <a:srgbClr val="234465"/>
      </a:dk1>
      <a:lt1>
        <a:srgbClr val="BF7800"/>
      </a:lt1>
      <a:dk2>
        <a:srgbClr val="234465"/>
      </a:dk2>
      <a:lt2>
        <a:srgbClr val="FFFFFF"/>
      </a:lt2>
      <a:accent1>
        <a:srgbClr val="FFA000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BF7800"/>
      </a:hlink>
      <a:folHlink>
        <a:srgbClr val="EF9511"/>
      </a:folHlink>
    </a:clrScheme>
    <a:fontScheme name="SoftUn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5957</TotalTime>
  <Words>818</Words>
  <Application>Microsoft Office PowerPoint</Application>
  <PresentationFormat>Widescreen</PresentationFormat>
  <Paragraphs>133</Paragraphs>
  <Slides>31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맑은 고딕</vt:lpstr>
      <vt:lpstr>Arial</vt:lpstr>
      <vt:lpstr>Calibri</vt:lpstr>
      <vt:lpstr>Consolas</vt:lpstr>
      <vt:lpstr>Wingdings</vt:lpstr>
      <vt:lpstr>SoftUni</vt:lpstr>
      <vt:lpstr>Инструменти за изчертаване и рисуване със свободна ръка</vt:lpstr>
      <vt:lpstr>Съдържание</vt:lpstr>
      <vt:lpstr>Рисуване на изображение</vt:lpstr>
      <vt:lpstr>Инструменти за рисуване</vt:lpstr>
      <vt:lpstr>Рисуване с молив – видео</vt:lpstr>
      <vt:lpstr>Рисуване с четка – видео</vt:lpstr>
      <vt:lpstr>Изтриване с гума</vt:lpstr>
      <vt:lpstr>Задача: Рисуване</vt:lpstr>
      <vt:lpstr>Изчертаване на линии и геометрични фигури</vt:lpstr>
      <vt:lpstr>Права линия</vt:lpstr>
      <vt:lpstr>Изчертаване на права линия (1)</vt:lpstr>
      <vt:lpstr>Изчертаване на права линия – видео</vt:lpstr>
      <vt:lpstr>Изчертаване на права линия (2)</vt:lpstr>
      <vt:lpstr>Задача: Снежинка</vt:lpstr>
      <vt:lpstr>Крива линия</vt:lpstr>
      <vt:lpstr>Изчертаване на крива линия</vt:lpstr>
      <vt:lpstr>Изчертаване на крива линия – видео</vt:lpstr>
      <vt:lpstr>Задача: Фризьорски салон</vt:lpstr>
      <vt:lpstr>Геометрични фигури</vt:lpstr>
      <vt:lpstr>Изчертаване на фигури (1)</vt:lpstr>
      <vt:lpstr>Изчертаване на фигури – видео</vt:lpstr>
      <vt:lpstr>Задача: Изграждане на автомобил</vt:lpstr>
      <vt:lpstr>Селектиране на изображение</vt:lpstr>
      <vt:lpstr>Селектиране на изображение</vt:lpstr>
      <vt:lpstr>Rectangular selection</vt:lpstr>
      <vt:lpstr>Free-form selection</vt:lpstr>
      <vt:lpstr>Transparent selection</vt:lpstr>
      <vt:lpstr>Ползи от Transparent selection</vt:lpstr>
      <vt:lpstr>Какво научихме днес?</vt:lpstr>
      <vt:lpstr>Въпроси?</vt:lpstr>
      <vt:lpstr>Лиценз</vt:lpstr>
    </vt:vector>
  </TitlesOfParts>
  <Company>BG-IT-Edu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Инструменти за изчертаване и рисуване със свободна ръка</dc:title>
  <dc:subject>КМИТ - 5 клас</dc:subject>
  <dc:creator>BG-IT-Edu</dc:creator>
  <cp:keywords>programming; training; course</cp:keywords>
  <dc:description>Open Programming and IT Courseware for IT Teachers (BG-IT-Edu): https://github.com/BG-IT-Edu
With the kind support of SoftUni: https://softuni.bg</dc:description>
  <cp:lastModifiedBy>PC</cp:lastModifiedBy>
  <cp:revision>563</cp:revision>
  <dcterms:created xsi:type="dcterms:W3CDTF">2018-05-23T13:08:44Z</dcterms:created>
  <dcterms:modified xsi:type="dcterms:W3CDTF">2024-02-10T15:53:27Z</dcterms:modified>
  <cp:category/>
</cp:coreProperties>
</file>